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1791" r:id="rId2"/>
    <p:sldId id="1756" r:id="rId3"/>
    <p:sldId id="1770" r:id="rId4"/>
    <p:sldId id="1729" r:id="rId5"/>
    <p:sldId id="1805" r:id="rId6"/>
    <p:sldId id="1806" r:id="rId7"/>
    <p:sldId id="1807" r:id="rId8"/>
    <p:sldId id="1809" r:id="rId9"/>
    <p:sldId id="1808" r:id="rId10"/>
    <p:sldId id="1825" r:id="rId11"/>
    <p:sldId id="1826" r:id="rId12"/>
    <p:sldId id="1811" r:id="rId13"/>
    <p:sldId id="1810" r:id="rId14"/>
    <p:sldId id="1813" r:id="rId15"/>
    <p:sldId id="1812" r:id="rId16"/>
    <p:sldId id="1814" r:id="rId17"/>
    <p:sldId id="1818" r:id="rId18"/>
    <p:sldId id="1815" r:id="rId19"/>
    <p:sldId id="1816" r:id="rId20"/>
    <p:sldId id="1817" r:id="rId21"/>
    <p:sldId id="1827" r:id="rId22"/>
    <p:sldId id="1828" r:id="rId23"/>
    <p:sldId id="1831" r:id="rId24"/>
    <p:sldId id="1829" r:id="rId25"/>
    <p:sldId id="1830" r:id="rId26"/>
    <p:sldId id="1832" r:id="rId27"/>
    <p:sldId id="1833" r:id="rId28"/>
    <p:sldId id="1834" r:id="rId29"/>
    <p:sldId id="1835" r:id="rId30"/>
    <p:sldId id="1836" r:id="rId31"/>
    <p:sldId id="1819" r:id="rId32"/>
    <p:sldId id="1820" r:id="rId33"/>
    <p:sldId id="1821" r:id="rId34"/>
    <p:sldId id="1822" r:id="rId35"/>
    <p:sldId id="1823" r:id="rId36"/>
    <p:sldId id="1824" r:id="rId37"/>
    <p:sldId id="1764"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设计说明" id="{AD47A8F3-D23A-4AD9-AED8-D8A7222EF2C2}">
          <p14:sldIdLst/>
        </p14:section>
        <p14:section name="封面" id="{C684DC81-D2C3-44A6-8941-05B53D2E0557}">
          <p14:sldIdLst>
            <p14:sldId id="1791"/>
          </p14:sldIdLst>
        </p14:section>
        <p14:section name="目录与章节过渡" id="{847108E3-22F3-4CD9-A82A-834291DC17F4}">
          <p14:sldIdLst>
            <p14:sldId id="1756"/>
            <p14:sldId id="1770"/>
            <p14:sldId id="1729"/>
            <p14:sldId id="1805"/>
            <p14:sldId id="1806"/>
            <p14:sldId id="1807"/>
            <p14:sldId id="1809"/>
            <p14:sldId id="1808"/>
            <p14:sldId id="1825"/>
            <p14:sldId id="1826"/>
            <p14:sldId id="1811"/>
            <p14:sldId id="1810"/>
            <p14:sldId id="1813"/>
            <p14:sldId id="1812"/>
            <p14:sldId id="1814"/>
            <p14:sldId id="1818"/>
            <p14:sldId id="1815"/>
            <p14:sldId id="1816"/>
            <p14:sldId id="1817"/>
            <p14:sldId id="1827"/>
            <p14:sldId id="1828"/>
            <p14:sldId id="1831"/>
            <p14:sldId id="1829"/>
            <p14:sldId id="1830"/>
            <p14:sldId id="1832"/>
            <p14:sldId id="1833"/>
            <p14:sldId id="1834"/>
            <p14:sldId id="1835"/>
            <p14:sldId id="1836"/>
            <p14:sldId id="1819"/>
            <p14:sldId id="1820"/>
            <p14:sldId id="1821"/>
            <p14:sldId id="1822"/>
            <p14:sldId id="1823"/>
            <p14:sldId id="1824"/>
          </p14:sldIdLst>
        </p14:section>
        <p14:section name="内容页" id="{EB11151C-0E14-47B0-8218-1431BF894351}">
          <p14:sldIdLst/>
        </p14:section>
        <p14:section name="封底" id="{843E591D-6EE2-4691-951C-C0C689F22170}">
          <p14:sldIdLst>
            <p14:sldId id="1764"/>
          </p14:sldIdLst>
        </p14:section>
        <p14:section name="配色与字体" id="{3D97B63B-D70E-4F27-8A27-3FF98FBB7258}">
          <p14:sldIdLst/>
        </p14:section>
        <p14:section name="图标" id="{256EF24B-5FA9-4838-AFAB-30B46CBE188B}">
          <p14:sldIdLst/>
        </p14:section>
        <p14:section name="推荐配图" id="{7630F0D5-5EF4-44D1-A6F8-008BC4FB262D}">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8B"/>
    <a:srgbClr val="E0CFBD"/>
    <a:srgbClr val="A62038"/>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83270" autoAdjust="0"/>
  </p:normalViewPr>
  <p:slideViewPr>
    <p:cSldViewPr snapToGrid="0" showGuides="1">
      <p:cViewPr varScale="1">
        <p:scale>
          <a:sx n="79" d="100"/>
          <a:sy n="79" d="100"/>
        </p:scale>
        <p:origin x="739" y="77"/>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2023/8/19</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extLst>
      <p:ext uri="{BB962C8B-B14F-4D97-AF65-F5344CB8AC3E}">
        <p14:creationId xmlns:p14="http://schemas.microsoft.com/office/powerpoint/2010/main" val="267584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16</a:t>
            </a:fld>
            <a:endParaRPr lang="zh-CN" altLang="en-US"/>
          </a:p>
        </p:txBody>
      </p:sp>
    </p:spTree>
    <p:extLst>
      <p:ext uri="{BB962C8B-B14F-4D97-AF65-F5344CB8AC3E}">
        <p14:creationId xmlns:p14="http://schemas.microsoft.com/office/powerpoint/2010/main" val="97594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17</a:t>
            </a:fld>
            <a:endParaRPr lang="zh-CN" altLang="en-US"/>
          </a:p>
        </p:txBody>
      </p:sp>
    </p:spTree>
    <p:extLst>
      <p:ext uri="{BB962C8B-B14F-4D97-AF65-F5344CB8AC3E}">
        <p14:creationId xmlns:p14="http://schemas.microsoft.com/office/powerpoint/2010/main" val="467022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0" i="0" dirty="0">
                <a:solidFill>
                  <a:srgbClr val="D1D5DB"/>
                </a:solidFill>
                <a:effectLst/>
                <a:latin typeface="Söhne"/>
              </a:rPr>
              <a:t>防止 </a:t>
            </a:r>
            <a:r>
              <a:rPr lang="en-US" altLang="zh-CN" b="0" i="0" dirty="0">
                <a:solidFill>
                  <a:srgbClr val="D1D5DB"/>
                </a:solidFill>
                <a:effectLst/>
                <a:latin typeface="Söhne"/>
              </a:rPr>
              <a:t>CSRF</a:t>
            </a:r>
            <a:r>
              <a:rPr lang="zh-CN" altLang="en-US" b="0" i="0" dirty="0">
                <a:solidFill>
                  <a:srgbClr val="D1D5DB"/>
                </a:solidFill>
                <a:effectLst/>
                <a:latin typeface="Söhne"/>
              </a:rPr>
              <a:t>（</a:t>
            </a:r>
            <a:r>
              <a:rPr lang="en-US" altLang="zh-CN" b="0" i="0" dirty="0">
                <a:solidFill>
                  <a:srgbClr val="D1D5DB"/>
                </a:solidFill>
                <a:effectLst/>
                <a:latin typeface="Söhne"/>
              </a:rPr>
              <a:t>Cross-Site Request Forgery</a:t>
            </a:r>
            <a:r>
              <a:rPr lang="zh-CN" altLang="en-US" b="0" i="0" dirty="0">
                <a:solidFill>
                  <a:srgbClr val="D1D5DB"/>
                </a:solidFill>
                <a:effectLst/>
                <a:latin typeface="Söhne"/>
              </a:rPr>
              <a:t>）攻击，通过使用 </a:t>
            </a:r>
            <a:r>
              <a:rPr lang="en-US" altLang="zh-CN" b="0" i="0" dirty="0">
                <a:solidFill>
                  <a:srgbClr val="D1D5DB"/>
                </a:solidFill>
                <a:effectLst/>
                <a:latin typeface="Söhne"/>
              </a:rPr>
              <a:t>Anti-CSRF token</a:t>
            </a:r>
            <a:r>
              <a:rPr lang="zh-CN" altLang="en-US" b="0" i="0" dirty="0">
                <a:solidFill>
                  <a:srgbClr val="D1D5DB"/>
                </a:solidFill>
                <a:effectLst/>
                <a:latin typeface="Söhne"/>
              </a:rPr>
              <a:t>，从而保护用户不受到跨站点请求伪造的攻击。</a:t>
            </a:r>
            <a:r>
              <a:rPr lang="en-US" altLang="zh-CN" b="0" i="0" dirty="0" err="1">
                <a:solidFill>
                  <a:srgbClr val="D1D5DB"/>
                </a:solidFill>
                <a:effectLst/>
                <a:latin typeface="Söhne"/>
              </a:rPr>
              <a:t>checkToken</a:t>
            </a:r>
            <a:r>
              <a:rPr lang="en-US" altLang="zh-CN" b="0" i="0" dirty="0">
                <a:solidFill>
                  <a:srgbClr val="D1D5DB"/>
                </a:solidFill>
                <a:effectLst/>
                <a:latin typeface="Söhne"/>
              </a:rPr>
              <a:t>()</a:t>
            </a:r>
            <a:r>
              <a:rPr lang="zh-CN" altLang="en-US" b="0" i="0" dirty="0">
                <a:solidFill>
                  <a:srgbClr val="D1D5DB"/>
                </a:solidFill>
                <a:effectLst/>
                <a:latin typeface="Söhne"/>
              </a:rPr>
              <a:t>函数用于验证请求中的 </a:t>
            </a:r>
            <a:r>
              <a:rPr lang="en-US" altLang="zh-CN" b="0" i="0" dirty="0" err="1">
                <a:solidFill>
                  <a:srgbClr val="D1D5DB"/>
                </a:solidFill>
                <a:effectLst/>
                <a:latin typeface="Söhne"/>
              </a:rPr>
              <a:t>user_token</a:t>
            </a:r>
            <a:r>
              <a:rPr lang="en-US" altLang="zh-CN" b="0" i="0" dirty="0">
                <a:solidFill>
                  <a:srgbClr val="D1D5DB"/>
                </a:solidFill>
                <a:effectLst/>
                <a:latin typeface="Söhne"/>
              </a:rPr>
              <a:t> </a:t>
            </a:r>
            <a:r>
              <a:rPr lang="zh-CN" altLang="en-US" b="0" i="0" dirty="0">
                <a:solidFill>
                  <a:srgbClr val="D1D5DB"/>
                </a:solidFill>
                <a:effectLst/>
                <a:latin typeface="Söhne"/>
              </a:rPr>
              <a:t>是否与服务器端的 </a:t>
            </a:r>
            <a:r>
              <a:rPr lang="en-US" altLang="zh-CN" b="0" i="0" dirty="0" err="1">
                <a:solidFill>
                  <a:srgbClr val="D1D5DB"/>
                </a:solidFill>
                <a:effectLst/>
                <a:latin typeface="Söhne"/>
              </a:rPr>
              <a:t>session_token</a:t>
            </a:r>
            <a:r>
              <a:rPr lang="en-US" altLang="zh-CN" b="0" i="0" dirty="0">
                <a:solidFill>
                  <a:srgbClr val="D1D5DB"/>
                </a:solidFill>
                <a:effectLst/>
                <a:latin typeface="Söhne"/>
              </a:rPr>
              <a:t> </a:t>
            </a:r>
            <a:r>
              <a:rPr lang="zh-CN" altLang="en-US" b="0" i="0" dirty="0">
                <a:solidFill>
                  <a:srgbClr val="D1D5DB"/>
                </a:solidFill>
                <a:effectLst/>
                <a:latin typeface="Söhne"/>
              </a:rPr>
              <a:t>相同。</a:t>
            </a:r>
          </a:p>
          <a:p>
            <a:pPr algn="l">
              <a:buFont typeface="+mj-lt"/>
              <a:buAutoNum type="arabicPeriod"/>
            </a:pPr>
            <a:r>
              <a:rPr lang="zh-CN" altLang="en-US" b="0" i="0" dirty="0">
                <a:solidFill>
                  <a:srgbClr val="D1D5DB"/>
                </a:solidFill>
                <a:effectLst/>
                <a:latin typeface="Söhne"/>
              </a:rPr>
              <a:t>对用户输入的用户名和密码进行了数据过滤和转义处理，避免 </a:t>
            </a:r>
            <a:r>
              <a:rPr lang="en-US" altLang="zh-CN" b="0" i="0" dirty="0">
                <a:solidFill>
                  <a:srgbClr val="D1D5DB"/>
                </a:solidFill>
                <a:effectLst/>
                <a:latin typeface="Söhne"/>
              </a:rPr>
              <a:t>SQL </a:t>
            </a:r>
            <a:r>
              <a:rPr lang="zh-CN" altLang="en-US" b="0" i="0" dirty="0">
                <a:solidFill>
                  <a:srgbClr val="D1D5DB"/>
                </a:solidFill>
                <a:effectLst/>
                <a:latin typeface="Söhne"/>
              </a:rPr>
              <a:t>注入攻击。用户名和密码都经过了 </a:t>
            </a:r>
            <a:r>
              <a:rPr lang="en-US" altLang="zh-CN" b="0" i="0" dirty="0" err="1">
                <a:solidFill>
                  <a:srgbClr val="D1D5DB"/>
                </a:solidFill>
                <a:effectLst/>
                <a:latin typeface="Söhne"/>
              </a:rPr>
              <a:t>stripslashes</a:t>
            </a:r>
            <a:r>
              <a:rPr lang="en-US" altLang="zh-CN" b="0" i="0" dirty="0">
                <a:solidFill>
                  <a:srgbClr val="D1D5DB"/>
                </a:solidFill>
                <a:effectLst/>
                <a:latin typeface="Söhne"/>
              </a:rPr>
              <a:t>() </a:t>
            </a:r>
            <a:r>
              <a:rPr lang="zh-CN" altLang="en-US" b="0" i="0" dirty="0">
                <a:solidFill>
                  <a:srgbClr val="D1D5DB"/>
                </a:solidFill>
                <a:effectLst/>
                <a:latin typeface="Söhne"/>
              </a:rPr>
              <a:t>函数的处理，以去掉可能由 </a:t>
            </a:r>
            <a:r>
              <a:rPr lang="en-US" altLang="zh-CN" b="0" i="0" dirty="0" err="1">
                <a:solidFill>
                  <a:srgbClr val="D1D5DB"/>
                </a:solidFill>
                <a:effectLst/>
                <a:latin typeface="Söhne"/>
              </a:rPr>
              <a:t>magic_quotes_gpc</a:t>
            </a:r>
            <a:r>
              <a:rPr lang="en-US" altLang="zh-CN" b="0" i="0" dirty="0">
                <a:solidFill>
                  <a:srgbClr val="D1D5DB"/>
                </a:solidFill>
                <a:effectLst/>
                <a:latin typeface="Söhne"/>
              </a:rPr>
              <a:t> </a:t>
            </a:r>
            <a:r>
              <a:rPr lang="zh-CN" altLang="en-US" b="0" i="0" dirty="0">
                <a:solidFill>
                  <a:srgbClr val="D1D5DB"/>
                </a:solidFill>
                <a:effectLst/>
                <a:latin typeface="Söhne"/>
              </a:rPr>
              <a:t>设置引起的反斜杠。之后，使用 </a:t>
            </a:r>
            <a:r>
              <a:rPr lang="en-US" altLang="zh-CN" b="0" i="0" dirty="0" err="1">
                <a:solidFill>
                  <a:srgbClr val="D1D5DB"/>
                </a:solidFill>
                <a:effectLst/>
                <a:latin typeface="Söhne"/>
              </a:rPr>
              <a:t>mysqli_real_escape_string</a:t>
            </a:r>
            <a:r>
              <a:rPr lang="en-US" altLang="zh-CN" b="0" i="0" dirty="0">
                <a:solidFill>
                  <a:srgbClr val="D1D5DB"/>
                </a:solidFill>
                <a:effectLst/>
                <a:latin typeface="Söhne"/>
              </a:rPr>
              <a:t>() </a:t>
            </a:r>
            <a:r>
              <a:rPr lang="zh-CN" altLang="en-US" b="0" i="0" dirty="0">
                <a:solidFill>
                  <a:srgbClr val="D1D5DB"/>
                </a:solidFill>
                <a:effectLst/>
                <a:latin typeface="Söhne"/>
              </a:rPr>
              <a:t>函数对用户名和密码进行了 </a:t>
            </a:r>
            <a:r>
              <a:rPr lang="en-US" altLang="zh-CN" b="0" i="0" dirty="0">
                <a:solidFill>
                  <a:srgbClr val="D1D5DB"/>
                </a:solidFill>
                <a:effectLst/>
                <a:latin typeface="Söhne"/>
              </a:rPr>
              <a:t>MySQL </a:t>
            </a:r>
            <a:r>
              <a:rPr lang="zh-CN" altLang="en-US" b="0" i="0" dirty="0">
                <a:solidFill>
                  <a:srgbClr val="D1D5DB"/>
                </a:solidFill>
                <a:effectLst/>
                <a:latin typeface="Söhne"/>
              </a:rPr>
              <a:t>转义，从而避免特殊字符的注入。</a:t>
            </a:r>
          </a:p>
          <a:p>
            <a:pPr algn="l">
              <a:buFont typeface="+mj-lt"/>
              <a:buAutoNum type="arabicPeriod"/>
            </a:pPr>
            <a:r>
              <a:rPr lang="zh-CN" altLang="en-US" b="0" i="0" dirty="0">
                <a:solidFill>
                  <a:srgbClr val="D1D5DB"/>
                </a:solidFill>
                <a:effectLst/>
                <a:latin typeface="Söhne"/>
              </a:rPr>
              <a:t>对于错误的登录尝试，该代码在输出错误信息前，使用 </a:t>
            </a:r>
            <a:r>
              <a:rPr lang="en-US" altLang="zh-CN" b="0" i="0" dirty="0">
                <a:solidFill>
                  <a:srgbClr val="D1D5DB"/>
                </a:solidFill>
                <a:effectLst/>
                <a:latin typeface="Söhne"/>
              </a:rPr>
              <a:t>sleep() </a:t>
            </a:r>
            <a:r>
              <a:rPr lang="zh-CN" altLang="en-US" b="0" i="0" dirty="0">
                <a:solidFill>
                  <a:srgbClr val="D1D5DB"/>
                </a:solidFill>
                <a:effectLst/>
                <a:latin typeface="Söhne"/>
              </a:rPr>
              <a:t>函数随机等待 </a:t>
            </a:r>
            <a:r>
              <a:rPr lang="en-US" altLang="zh-CN" b="0" i="0" dirty="0">
                <a:solidFill>
                  <a:srgbClr val="D1D5DB"/>
                </a:solidFill>
                <a:effectLst/>
                <a:latin typeface="Söhne"/>
              </a:rPr>
              <a:t>0 </a:t>
            </a:r>
            <a:r>
              <a:rPr lang="zh-CN" altLang="en-US" b="0" i="0" dirty="0">
                <a:solidFill>
                  <a:srgbClr val="D1D5DB"/>
                </a:solidFill>
                <a:effectLst/>
                <a:latin typeface="Söhne"/>
              </a:rPr>
              <a:t>到 </a:t>
            </a:r>
            <a:r>
              <a:rPr lang="en-US" altLang="zh-CN" b="0" i="0" dirty="0">
                <a:solidFill>
                  <a:srgbClr val="D1D5DB"/>
                </a:solidFill>
                <a:effectLst/>
                <a:latin typeface="Söhne"/>
              </a:rPr>
              <a:t>3 </a:t>
            </a:r>
            <a:r>
              <a:rPr lang="zh-CN" altLang="en-US" b="0" i="0" dirty="0">
                <a:solidFill>
                  <a:srgbClr val="D1D5DB"/>
                </a:solidFill>
                <a:effectLst/>
                <a:latin typeface="Söhne"/>
              </a:rPr>
              <a:t>秒钟的时间，从而防止暴力破解攻击。暴力破解攻击者通常会连续进行多次登录尝试，而使用随机的等待时间会防止他们对目标服务器进行频繁的登录尝试。</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18</a:t>
            </a:fld>
            <a:endParaRPr lang="zh-CN" altLang="en-US"/>
          </a:p>
        </p:txBody>
      </p:sp>
    </p:spTree>
    <p:extLst>
      <p:ext uri="{BB962C8B-B14F-4D97-AF65-F5344CB8AC3E}">
        <p14:creationId xmlns:p14="http://schemas.microsoft.com/office/powerpoint/2010/main" val="1517202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这段代码是用于生成一个新的 </a:t>
            </a:r>
            <a:r>
              <a:rPr lang="en-US" altLang="zh-CN" b="0" i="0" dirty="0">
                <a:solidFill>
                  <a:srgbClr val="D1D5DB"/>
                </a:solidFill>
                <a:effectLst/>
                <a:latin typeface="Söhne"/>
              </a:rPr>
              <a:t>CSRF</a:t>
            </a:r>
            <a:r>
              <a:rPr lang="zh-CN" altLang="en-US" b="0" i="0" dirty="0">
                <a:solidFill>
                  <a:srgbClr val="D1D5DB"/>
                </a:solidFill>
                <a:effectLst/>
                <a:latin typeface="Söhne"/>
              </a:rPr>
              <a:t>（</a:t>
            </a:r>
            <a:r>
              <a:rPr lang="en-US" altLang="zh-CN" b="0" i="0" dirty="0">
                <a:solidFill>
                  <a:srgbClr val="D1D5DB"/>
                </a:solidFill>
                <a:effectLst/>
                <a:latin typeface="Söhne"/>
              </a:rPr>
              <a:t>Cross-Site Request Forgery</a:t>
            </a:r>
            <a:r>
              <a:rPr lang="zh-CN" altLang="en-US" b="0" i="0" dirty="0">
                <a:solidFill>
                  <a:srgbClr val="D1D5DB"/>
                </a:solidFill>
                <a:effectLst/>
                <a:latin typeface="Söhne"/>
              </a:rPr>
              <a:t>）令牌（</a:t>
            </a:r>
            <a:r>
              <a:rPr lang="en-US" altLang="zh-CN" b="0" i="0" dirty="0">
                <a:solidFill>
                  <a:srgbClr val="D1D5DB"/>
                </a:solidFill>
                <a:effectLst/>
                <a:latin typeface="Söhne"/>
              </a:rPr>
              <a:t>token</a:t>
            </a:r>
            <a:r>
              <a:rPr lang="zh-CN" altLang="en-US" b="0" i="0" dirty="0">
                <a:solidFill>
                  <a:srgbClr val="D1D5DB"/>
                </a:solidFill>
                <a:effectLst/>
                <a:latin typeface="Söhne"/>
              </a:rPr>
              <a:t>）的函数，其主要作用是用于防止跨站请求伪造攻击。</a:t>
            </a:r>
          </a:p>
          <a:p>
            <a:pPr algn="l"/>
            <a:r>
              <a:rPr lang="zh-CN" altLang="en-US" b="0" i="0" dirty="0">
                <a:solidFill>
                  <a:srgbClr val="D1D5DB"/>
                </a:solidFill>
                <a:effectLst/>
                <a:latin typeface="Söhne"/>
              </a:rPr>
              <a:t>该函数使用 </a:t>
            </a:r>
            <a:r>
              <a:rPr lang="en-US" altLang="zh-CN" b="0" i="0" dirty="0">
                <a:solidFill>
                  <a:srgbClr val="D1D5DB"/>
                </a:solidFill>
                <a:effectLst/>
                <a:latin typeface="Söhne"/>
              </a:rPr>
              <a:t>md5() </a:t>
            </a:r>
            <a:r>
              <a:rPr lang="zh-CN" altLang="en-US" b="0" i="0" dirty="0">
                <a:solidFill>
                  <a:srgbClr val="D1D5DB"/>
                </a:solidFill>
                <a:effectLst/>
                <a:latin typeface="Söhne"/>
              </a:rPr>
              <a:t>函数和 </a:t>
            </a:r>
            <a:r>
              <a:rPr lang="en-US" altLang="zh-CN" b="0" i="0" dirty="0" err="1">
                <a:solidFill>
                  <a:srgbClr val="D1D5DB"/>
                </a:solidFill>
                <a:effectLst/>
                <a:latin typeface="Söhne"/>
              </a:rPr>
              <a:t>uniqid</a:t>
            </a:r>
            <a:r>
              <a:rPr lang="en-US" altLang="zh-CN" b="0" i="0" dirty="0">
                <a:solidFill>
                  <a:srgbClr val="D1D5DB"/>
                </a:solidFill>
                <a:effectLst/>
                <a:latin typeface="Söhne"/>
              </a:rPr>
              <a:t>() </a:t>
            </a:r>
            <a:r>
              <a:rPr lang="zh-CN" altLang="en-US" b="0" i="0" dirty="0">
                <a:solidFill>
                  <a:srgbClr val="D1D5DB"/>
                </a:solidFill>
                <a:effectLst/>
                <a:latin typeface="Söhne"/>
              </a:rPr>
              <a:t>函数生成一个唯一的字符串作为新的令牌，并将其存储在用户的会话中。在执行敏感操作时，服务器会在表单中嵌入该令牌，以确保该请求是由同一用户发起的，并且没有被篡改。</a:t>
            </a:r>
          </a:p>
          <a:p>
            <a:pPr algn="l"/>
            <a:r>
              <a:rPr lang="zh-CN" altLang="en-US" b="0" i="0" dirty="0">
                <a:solidFill>
                  <a:srgbClr val="D1D5DB"/>
                </a:solidFill>
                <a:effectLst/>
                <a:latin typeface="Söhne"/>
              </a:rPr>
              <a:t>该函数的工作流程如下：</a:t>
            </a:r>
          </a:p>
          <a:p>
            <a:pPr algn="l">
              <a:buFont typeface="+mj-lt"/>
              <a:buAutoNum type="arabicPeriod"/>
            </a:pPr>
            <a:r>
              <a:rPr lang="zh-CN" altLang="en-US" b="0" i="0" dirty="0">
                <a:solidFill>
                  <a:srgbClr val="D1D5DB"/>
                </a:solidFill>
                <a:effectLst/>
                <a:latin typeface="Söhne"/>
              </a:rPr>
              <a:t>检查会话中是否已存在一个令牌，如果存在则销毁它（以确保每个会话只有一个有效的令牌）。</a:t>
            </a:r>
          </a:p>
          <a:p>
            <a:pPr algn="l">
              <a:buFont typeface="+mj-lt"/>
              <a:buAutoNum type="arabicPeriod"/>
            </a:pPr>
            <a:r>
              <a:rPr lang="zh-CN" altLang="en-US" b="0" i="0" dirty="0">
                <a:solidFill>
                  <a:srgbClr val="D1D5DB"/>
                </a:solidFill>
                <a:effectLst/>
                <a:latin typeface="Söhne"/>
              </a:rPr>
              <a:t>生成一个新的唯一字符串作为令牌。</a:t>
            </a:r>
          </a:p>
          <a:p>
            <a:pPr algn="l">
              <a:buFont typeface="+mj-lt"/>
              <a:buAutoNum type="arabicPeriod"/>
            </a:pPr>
            <a:r>
              <a:rPr lang="zh-CN" altLang="en-US" b="0" i="0" dirty="0">
                <a:solidFill>
                  <a:srgbClr val="D1D5DB"/>
                </a:solidFill>
                <a:effectLst/>
                <a:latin typeface="Söhne"/>
              </a:rPr>
              <a:t>将该令牌存储在会话变量中，以便后续验证和使用。</a:t>
            </a:r>
          </a:p>
          <a:p>
            <a:pPr algn="l"/>
            <a:r>
              <a:rPr lang="zh-CN" altLang="en-US" b="0" i="0" dirty="0">
                <a:solidFill>
                  <a:srgbClr val="D1D5DB"/>
                </a:solidFill>
                <a:effectLst/>
                <a:latin typeface="Söhne"/>
              </a:rPr>
              <a:t>需要注意的是，该函数并没有直接验证令牌的有效性。令牌的验证是在 </a:t>
            </a:r>
            <a:r>
              <a:rPr lang="en-US" altLang="zh-CN" b="0" i="0" dirty="0" err="1">
                <a:solidFill>
                  <a:srgbClr val="D1D5DB"/>
                </a:solidFill>
                <a:effectLst/>
                <a:latin typeface="Söhne"/>
              </a:rPr>
              <a:t>checkToken</a:t>
            </a:r>
            <a:r>
              <a:rPr lang="en-US" altLang="zh-CN" b="0" i="0" dirty="0">
                <a:solidFill>
                  <a:srgbClr val="D1D5DB"/>
                </a:solidFill>
                <a:effectLst/>
                <a:latin typeface="Söhne"/>
              </a:rPr>
              <a:t>() </a:t>
            </a:r>
            <a:r>
              <a:rPr lang="zh-CN" altLang="en-US" b="0" i="0" dirty="0">
                <a:solidFill>
                  <a:srgbClr val="D1D5DB"/>
                </a:solidFill>
                <a:effectLst/>
                <a:latin typeface="Söhne"/>
              </a:rPr>
              <a:t>函数中完成的。</a:t>
            </a: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19</a:t>
            </a:fld>
            <a:endParaRPr lang="zh-CN" altLang="en-US"/>
          </a:p>
        </p:txBody>
      </p:sp>
    </p:spTree>
    <p:extLst>
      <p:ext uri="{BB962C8B-B14F-4D97-AF65-F5344CB8AC3E}">
        <p14:creationId xmlns:p14="http://schemas.microsoft.com/office/powerpoint/2010/main" val="120013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这段代码是 </a:t>
            </a:r>
            <a:r>
              <a:rPr lang="en-US" altLang="zh-CN" b="0" i="0" dirty="0">
                <a:solidFill>
                  <a:srgbClr val="D1D5DB"/>
                </a:solidFill>
                <a:effectLst/>
                <a:latin typeface="Söhne"/>
              </a:rPr>
              <a:t>DVWA </a:t>
            </a:r>
            <a:r>
              <a:rPr lang="zh-CN" altLang="en-US" b="0" i="0" dirty="0">
                <a:solidFill>
                  <a:srgbClr val="D1D5DB"/>
                </a:solidFill>
                <a:effectLst/>
                <a:latin typeface="Söhne"/>
              </a:rPr>
              <a:t>的 </a:t>
            </a:r>
            <a:r>
              <a:rPr lang="en-US" altLang="zh-CN" b="0" i="0" dirty="0">
                <a:solidFill>
                  <a:srgbClr val="D1D5DB"/>
                </a:solidFill>
                <a:effectLst/>
                <a:latin typeface="Söhne"/>
              </a:rPr>
              <a:t>high level </a:t>
            </a:r>
            <a:r>
              <a:rPr lang="zh-CN" altLang="en-US" b="0" i="0" dirty="0">
                <a:solidFill>
                  <a:srgbClr val="D1D5DB"/>
                </a:solidFill>
                <a:effectLst/>
                <a:latin typeface="Söhne"/>
              </a:rPr>
              <a:t>源码中的 </a:t>
            </a:r>
            <a:r>
              <a:rPr lang="en-US" altLang="zh-CN" b="0" i="0" dirty="0" err="1">
                <a:solidFill>
                  <a:srgbClr val="D1D5DB"/>
                </a:solidFill>
                <a:effectLst/>
                <a:latin typeface="Söhne"/>
              </a:rPr>
              <a:t>checkToken</a:t>
            </a:r>
            <a:r>
              <a:rPr lang="en-US" altLang="zh-CN" b="0" i="0" dirty="0">
                <a:solidFill>
                  <a:srgbClr val="D1D5DB"/>
                </a:solidFill>
                <a:effectLst/>
                <a:latin typeface="Söhne"/>
              </a:rPr>
              <a:t> </a:t>
            </a:r>
            <a:r>
              <a:rPr lang="zh-CN" altLang="en-US" b="0" i="0" dirty="0">
                <a:solidFill>
                  <a:srgbClr val="D1D5DB"/>
                </a:solidFill>
                <a:effectLst/>
                <a:latin typeface="Söhne"/>
              </a:rPr>
              <a:t>函数，用于验证 </a:t>
            </a:r>
            <a:r>
              <a:rPr lang="en-US" altLang="zh-CN" b="0" i="0" dirty="0">
                <a:solidFill>
                  <a:srgbClr val="D1D5DB"/>
                </a:solidFill>
                <a:effectLst/>
                <a:latin typeface="Söhne"/>
              </a:rPr>
              <a:t>CSRF</a:t>
            </a:r>
            <a:r>
              <a:rPr lang="zh-CN" altLang="en-US" b="0" i="0" dirty="0">
                <a:solidFill>
                  <a:srgbClr val="D1D5DB"/>
                </a:solidFill>
                <a:effectLst/>
                <a:latin typeface="Söhne"/>
              </a:rPr>
              <a:t>（</a:t>
            </a:r>
            <a:r>
              <a:rPr lang="en-US" altLang="zh-CN" b="0" i="0" dirty="0">
                <a:solidFill>
                  <a:srgbClr val="D1D5DB"/>
                </a:solidFill>
                <a:effectLst/>
                <a:latin typeface="Söhne"/>
              </a:rPr>
              <a:t>Cross-site request forgery</a:t>
            </a:r>
            <a:r>
              <a:rPr lang="zh-CN" altLang="en-US" b="0" i="0" dirty="0">
                <a:solidFill>
                  <a:srgbClr val="D1D5DB"/>
                </a:solidFill>
                <a:effectLst/>
                <a:latin typeface="Söhne"/>
              </a:rPr>
              <a:t>，跨站请求伪造）防护机制中的 </a:t>
            </a:r>
            <a:r>
              <a:rPr lang="en-US" altLang="zh-CN" b="0" i="0" dirty="0">
                <a:solidFill>
                  <a:srgbClr val="D1D5DB"/>
                </a:solidFill>
                <a:effectLst/>
                <a:latin typeface="Söhne"/>
              </a:rPr>
              <a:t>token </a:t>
            </a:r>
            <a:r>
              <a:rPr lang="zh-CN" altLang="en-US" b="0" i="0" dirty="0">
                <a:solidFill>
                  <a:srgbClr val="D1D5DB"/>
                </a:solidFill>
                <a:effectLst/>
                <a:latin typeface="Söhne"/>
              </a:rPr>
              <a:t>是否正确。在函数中，会比较用户传递的 </a:t>
            </a:r>
            <a:r>
              <a:rPr lang="en-US" altLang="zh-CN" b="0" i="0" dirty="0">
                <a:solidFill>
                  <a:srgbClr val="D1D5DB"/>
                </a:solidFill>
                <a:effectLst/>
                <a:latin typeface="Söhne"/>
              </a:rPr>
              <a:t>token </a:t>
            </a:r>
            <a:r>
              <a:rPr lang="zh-CN" altLang="en-US" b="0" i="0" dirty="0">
                <a:solidFill>
                  <a:srgbClr val="D1D5DB"/>
                </a:solidFill>
                <a:effectLst/>
                <a:latin typeface="Söhne"/>
              </a:rPr>
              <a:t>和会话中存储的 </a:t>
            </a:r>
            <a:r>
              <a:rPr lang="en-US" altLang="zh-CN" b="0" i="0" dirty="0">
                <a:solidFill>
                  <a:srgbClr val="D1D5DB"/>
                </a:solidFill>
                <a:effectLst/>
                <a:latin typeface="Söhne"/>
              </a:rPr>
              <a:t>token </a:t>
            </a:r>
            <a:r>
              <a:rPr lang="zh-CN" altLang="en-US" b="0" i="0" dirty="0">
                <a:solidFill>
                  <a:srgbClr val="D1D5DB"/>
                </a:solidFill>
                <a:effectLst/>
                <a:latin typeface="Söhne"/>
              </a:rPr>
              <a:t>是否相同，如果不同或者会话中没有存储 </a:t>
            </a:r>
            <a:r>
              <a:rPr lang="en-US" altLang="zh-CN" b="0" i="0" dirty="0">
                <a:solidFill>
                  <a:srgbClr val="D1D5DB"/>
                </a:solidFill>
                <a:effectLst/>
                <a:latin typeface="Söhne"/>
              </a:rPr>
              <a:t>token</a:t>
            </a:r>
            <a:r>
              <a:rPr lang="zh-CN" altLang="en-US" b="0" i="0" dirty="0">
                <a:solidFill>
                  <a:srgbClr val="D1D5DB"/>
                </a:solidFill>
                <a:effectLst/>
                <a:latin typeface="Söhne"/>
              </a:rPr>
              <a:t>，则会输出错误信息并重定向到指定的 </a:t>
            </a:r>
            <a:r>
              <a:rPr lang="en-US" altLang="zh-CN" b="0" i="0" dirty="0">
                <a:solidFill>
                  <a:srgbClr val="D1D5DB"/>
                </a:solidFill>
                <a:effectLst/>
                <a:latin typeface="Söhne"/>
              </a:rPr>
              <a:t>URL</a:t>
            </a:r>
            <a:r>
              <a:rPr lang="zh-CN" altLang="en-US" b="0" i="0" dirty="0">
                <a:solidFill>
                  <a:srgbClr val="D1D5DB"/>
                </a:solidFill>
                <a:effectLst/>
                <a:latin typeface="Söhne"/>
              </a:rPr>
              <a:t>。</a:t>
            </a:r>
          </a:p>
          <a:p>
            <a:pPr algn="l"/>
            <a:r>
              <a:rPr lang="zh-CN" altLang="en-US" b="0" i="0" dirty="0">
                <a:solidFill>
                  <a:srgbClr val="D1D5DB"/>
                </a:solidFill>
                <a:effectLst/>
                <a:latin typeface="Söhne"/>
              </a:rPr>
              <a:t>此函数的作用是确保用户在执行某些操作（例如更改密码、删除帐户等）时，必须在已经通过身份验证的会话中操作，以防止来自其他站点的恶意请求被误认为是合法的。</a:t>
            </a:r>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20</a:t>
            </a:fld>
            <a:endParaRPr lang="zh-CN" altLang="en-US"/>
          </a:p>
        </p:txBody>
      </p:sp>
    </p:spTree>
    <p:extLst>
      <p:ext uri="{BB962C8B-B14F-4D97-AF65-F5344CB8AC3E}">
        <p14:creationId xmlns:p14="http://schemas.microsoft.com/office/powerpoint/2010/main" val="221656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可以发现，</a:t>
            </a:r>
            <a:r>
              <a:rPr lang="en-US" altLang="zh-CN" dirty="0"/>
              <a:t>High </a:t>
            </a:r>
            <a:r>
              <a:rPr lang="zh-CN" altLang="en-US" dirty="0"/>
              <a:t>级别的代码加入了产生 </a:t>
            </a:r>
            <a:r>
              <a:rPr lang="en-US" altLang="zh-CN" dirty="0"/>
              <a:t>token </a:t>
            </a:r>
            <a:r>
              <a:rPr lang="zh-CN" altLang="en-US" dirty="0"/>
              <a:t>值和检查 </a:t>
            </a:r>
            <a:r>
              <a:rPr lang="en-US" altLang="zh-CN" dirty="0"/>
              <a:t>token </a:t>
            </a:r>
            <a:r>
              <a:rPr lang="zh-CN" altLang="en-US" dirty="0"/>
              <a:t>值的功能，通过抓包，可以看 到登录验证时提交了四个参数：</a:t>
            </a:r>
            <a:r>
              <a:rPr lang="en-US" altLang="zh-CN" dirty="0"/>
              <a:t>username</a:t>
            </a:r>
            <a:r>
              <a:rPr lang="zh-CN" altLang="en-US" dirty="0"/>
              <a:t>、</a:t>
            </a:r>
            <a:r>
              <a:rPr lang="en-US" altLang="zh-CN" dirty="0"/>
              <a:t>password</a:t>
            </a:r>
            <a:r>
              <a:rPr lang="zh-CN" altLang="en-US" dirty="0"/>
              <a:t>、</a:t>
            </a:r>
            <a:r>
              <a:rPr lang="en-US" altLang="zh-CN" dirty="0"/>
              <a:t>Login </a:t>
            </a:r>
            <a:r>
              <a:rPr lang="zh-CN" altLang="en-US" dirty="0"/>
              <a:t>以及 </a:t>
            </a:r>
            <a:r>
              <a:rPr lang="en-US" altLang="zh-CN" dirty="0" err="1"/>
              <a:t>user_token</a:t>
            </a:r>
            <a:r>
              <a:rPr lang="zh-CN" altLang="en-US" dirty="0"/>
              <a:t>。</a:t>
            </a:r>
            <a:endParaRPr lang="en-US" altLang="zh-CN" dirty="0"/>
          </a:p>
          <a:p>
            <a:pPr algn="l"/>
            <a:r>
              <a:rPr lang="zh-CN" altLang="en-US" dirty="0"/>
              <a:t>每次服务器返回的登陆页面中都会包含一个随机的 </a:t>
            </a:r>
            <a:r>
              <a:rPr lang="en-US" altLang="zh-CN" dirty="0" err="1"/>
              <a:t>user_token</a:t>
            </a:r>
            <a:r>
              <a:rPr lang="en-US" altLang="zh-CN" dirty="0"/>
              <a:t> </a:t>
            </a:r>
            <a:r>
              <a:rPr lang="zh-CN" altLang="en-US" dirty="0"/>
              <a:t>的值，用户每次登录时都要将 </a:t>
            </a:r>
            <a:r>
              <a:rPr lang="en-US" altLang="zh-CN" dirty="0" err="1"/>
              <a:t>user_token</a:t>
            </a:r>
            <a:r>
              <a:rPr lang="en-US" altLang="zh-CN" dirty="0"/>
              <a:t> </a:t>
            </a:r>
            <a:r>
              <a:rPr lang="zh-CN" altLang="en-US" dirty="0"/>
              <a:t>一起提交。服务器收到请求后，先进行 </a:t>
            </a:r>
            <a:r>
              <a:rPr lang="en-US" altLang="zh-CN" dirty="0"/>
              <a:t>token </a:t>
            </a:r>
            <a:r>
              <a:rPr lang="zh-CN" altLang="en-US" dirty="0"/>
              <a:t>的检查，再进行 </a:t>
            </a:r>
            <a:r>
              <a:rPr lang="en-US" altLang="zh-CN" dirty="0" err="1"/>
              <a:t>sql</a:t>
            </a:r>
            <a:r>
              <a:rPr lang="en-US" altLang="zh-CN" dirty="0"/>
              <a:t> </a:t>
            </a:r>
            <a:r>
              <a:rPr lang="zh-CN" altLang="en-US" dirty="0"/>
              <a:t>查询。 </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21</a:t>
            </a:fld>
            <a:endParaRPr lang="zh-CN" altLang="en-US"/>
          </a:p>
        </p:txBody>
      </p:sp>
    </p:spTree>
    <p:extLst>
      <p:ext uri="{BB962C8B-B14F-4D97-AF65-F5344CB8AC3E}">
        <p14:creationId xmlns:p14="http://schemas.microsoft.com/office/powerpoint/2010/main" val="2986044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22</a:t>
            </a:fld>
            <a:endParaRPr lang="zh-CN" altLang="en-US"/>
          </a:p>
        </p:txBody>
      </p:sp>
    </p:spTree>
    <p:extLst>
      <p:ext uri="{BB962C8B-B14F-4D97-AF65-F5344CB8AC3E}">
        <p14:creationId xmlns:p14="http://schemas.microsoft.com/office/powerpoint/2010/main" val="362935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1D5DB"/>
                </a:solidFill>
                <a:effectLst/>
                <a:latin typeface="Söhne"/>
              </a:rPr>
              <a:t>这段代码是一个基于</a:t>
            </a:r>
            <a:r>
              <a:rPr lang="en-US" altLang="zh-CN" b="0" i="0" dirty="0">
                <a:solidFill>
                  <a:srgbClr val="D1D5DB"/>
                </a:solidFill>
                <a:effectLst/>
                <a:latin typeface="Söhne"/>
              </a:rPr>
              <a:t>DVWA</a:t>
            </a:r>
            <a:r>
              <a:rPr lang="zh-CN" altLang="en-US" b="0" i="0" dirty="0">
                <a:solidFill>
                  <a:srgbClr val="D1D5DB"/>
                </a:solidFill>
                <a:effectLst/>
                <a:latin typeface="Söhne"/>
              </a:rPr>
              <a:t>（一个漏洞演示平台）的暴力破解脚本，其流程如下：</a:t>
            </a:r>
          </a:p>
          <a:p>
            <a:r>
              <a:rPr lang="en-US" altLang="zh-CN" b="0" i="0" dirty="0">
                <a:solidFill>
                  <a:srgbClr val="D1D5DB"/>
                </a:solidFill>
                <a:effectLst/>
                <a:latin typeface="Söhne"/>
              </a:rPr>
              <a:t>1. </a:t>
            </a:r>
            <a:r>
              <a:rPr lang="zh-CN" altLang="en-US" b="0" i="0" dirty="0">
                <a:solidFill>
                  <a:srgbClr val="D1D5DB"/>
                </a:solidFill>
                <a:effectLst/>
                <a:latin typeface="Söhne"/>
              </a:rPr>
              <a:t>从命令行接收目标</a:t>
            </a:r>
            <a:r>
              <a:rPr lang="en-US" altLang="zh-CN" b="0" i="0" dirty="0">
                <a:solidFill>
                  <a:srgbClr val="D1D5DB"/>
                </a:solidFill>
                <a:effectLst/>
                <a:latin typeface="Söhne"/>
              </a:rPr>
              <a:t>IP</a:t>
            </a:r>
            <a:r>
              <a:rPr lang="zh-CN" altLang="en-US" b="0" i="0" dirty="0">
                <a:solidFill>
                  <a:srgbClr val="D1D5DB"/>
                </a:solidFill>
                <a:effectLst/>
                <a:latin typeface="Söhne"/>
              </a:rPr>
              <a:t>和</a:t>
            </a:r>
            <a:r>
              <a:rPr lang="en-US" altLang="zh-CN" b="0" i="0" dirty="0">
                <a:solidFill>
                  <a:srgbClr val="D1D5DB"/>
                </a:solidFill>
                <a:effectLst/>
                <a:latin typeface="Söhne"/>
              </a:rPr>
              <a:t>cookie</a:t>
            </a:r>
            <a:r>
              <a:rPr lang="zh-CN" altLang="en-US" b="0" i="0" dirty="0">
                <a:solidFill>
                  <a:srgbClr val="D1D5DB"/>
                </a:solidFill>
                <a:effectLst/>
                <a:latin typeface="Söhne"/>
              </a:rPr>
              <a:t>参数；</a:t>
            </a:r>
          </a:p>
          <a:p>
            <a:r>
              <a:rPr lang="en-US" altLang="zh-CN" b="0" i="0" dirty="0">
                <a:solidFill>
                  <a:srgbClr val="D1D5DB"/>
                </a:solidFill>
                <a:effectLst/>
                <a:latin typeface="Söhne"/>
              </a:rPr>
              <a:t>2. </a:t>
            </a:r>
            <a:r>
              <a:rPr lang="zh-CN" altLang="en-US" b="0" i="0" dirty="0">
                <a:solidFill>
                  <a:srgbClr val="D1D5DB"/>
                </a:solidFill>
                <a:effectLst/>
                <a:latin typeface="Söhne"/>
              </a:rPr>
              <a:t>构造两个</a:t>
            </a:r>
            <a:r>
              <a:rPr lang="en-US" altLang="zh-CN" b="0" i="0" dirty="0">
                <a:solidFill>
                  <a:srgbClr val="D1D5DB"/>
                </a:solidFill>
                <a:effectLst/>
                <a:latin typeface="Söhne"/>
              </a:rPr>
              <a:t>URL</a:t>
            </a:r>
            <a:r>
              <a:rPr lang="zh-CN" altLang="en-US" b="0" i="0" dirty="0">
                <a:solidFill>
                  <a:srgbClr val="D1D5DB"/>
                </a:solidFill>
                <a:effectLst/>
                <a:latin typeface="Söhne"/>
              </a:rPr>
              <a:t>，其中</a:t>
            </a:r>
            <a:r>
              <a:rPr lang="en-US" altLang="zh-CN" b="0" i="0" dirty="0">
                <a:solidFill>
                  <a:srgbClr val="D1D5DB"/>
                </a:solidFill>
                <a:effectLst/>
                <a:latin typeface="Söhne"/>
              </a:rPr>
              <a:t>url1</a:t>
            </a:r>
            <a:r>
              <a:rPr lang="zh-CN" altLang="en-US" b="0" i="0" dirty="0">
                <a:solidFill>
                  <a:srgbClr val="D1D5DB"/>
                </a:solidFill>
                <a:effectLst/>
                <a:latin typeface="Söhne"/>
              </a:rPr>
              <a:t>用于获取登录页面的</a:t>
            </a:r>
            <a:r>
              <a:rPr lang="en-US" altLang="zh-CN" b="0" i="0" dirty="0">
                <a:solidFill>
                  <a:srgbClr val="D1D5DB"/>
                </a:solidFill>
                <a:effectLst/>
                <a:latin typeface="Söhne"/>
              </a:rPr>
              <a:t>HTML</a:t>
            </a:r>
            <a:r>
              <a:rPr lang="zh-CN" altLang="en-US" b="0" i="0" dirty="0">
                <a:solidFill>
                  <a:srgbClr val="D1D5DB"/>
                </a:solidFill>
                <a:effectLst/>
                <a:latin typeface="Söhne"/>
              </a:rPr>
              <a:t>代码，</a:t>
            </a:r>
            <a:r>
              <a:rPr lang="en-US" altLang="zh-CN" b="0" i="0" dirty="0">
                <a:solidFill>
                  <a:srgbClr val="D1D5DB"/>
                </a:solidFill>
                <a:effectLst/>
                <a:latin typeface="Söhne"/>
              </a:rPr>
              <a:t>url2</a:t>
            </a:r>
            <a:r>
              <a:rPr lang="zh-CN" altLang="en-US" b="0" i="0" dirty="0">
                <a:solidFill>
                  <a:srgbClr val="D1D5DB"/>
                </a:solidFill>
                <a:effectLst/>
                <a:latin typeface="Söhne"/>
              </a:rPr>
              <a:t>用于提交用户名和密码进行暴力破解；</a:t>
            </a:r>
          </a:p>
          <a:p>
            <a:r>
              <a:rPr lang="en-US" altLang="zh-CN" b="0" i="0" dirty="0">
                <a:solidFill>
                  <a:srgbClr val="D1D5DB"/>
                </a:solidFill>
                <a:effectLst/>
                <a:latin typeface="Söhne"/>
              </a:rPr>
              <a:t>3. </a:t>
            </a:r>
            <a:r>
              <a:rPr lang="zh-CN" altLang="en-US" b="0" i="0" dirty="0">
                <a:solidFill>
                  <a:srgbClr val="D1D5DB"/>
                </a:solidFill>
                <a:effectLst/>
                <a:latin typeface="Söhne"/>
              </a:rPr>
              <a:t>使用正则表达式匹配</a:t>
            </a:r>
            <a:r>
              <a:rPr lang="en-US" altLang="zh-CN" b="0" i="0" dirty="0">
                <a:solidFill>
                  <a:srgbClr val="D1D5DB"/>
                </a:solidFill>
                <a:effectLst/>
                <a:latin typeface="Söhne"/>
              </a:rPr>
              <a:t>HTML</a:t>
            </a:r>
            <a:r>
              <a:rPr lang="zh-CN" altLang="en-US" b="0" i="0" dirty="0">
                <a:solidFill>
                  <a:srgbClr val="D1D5DB"/>
                </a:solidFill>
                <a:effectLst/>
                <a:latin typeface="Söhne"/>
              </a:rPr>
              <a:t>代码中的</a:t>
            </a:r>
            <a:r>
              <a:rPr lang="en-US" altLang="zh-CN" b="0" i="0" dirty="0">
                <a:solidFill>
                  <a:srgbClr val="D1D5DB"/>
                </a:solidFill>
                <a:effectLst/>
                <a:latin typeface="Söhne"/>
              </a:rPr>
              <a:t>Anti-CSRF token</a:t>
            </a:r>
            <a:r>
              <a:rPr lang="zh-CN" altLang="en-US" b="0" i="0" dirty="0">
                <a:solidFill>
                  <a:srgbClr val="D1D5DB"/>
                </a:solidFill>
                <a:effectLst/>
                <a:latin typeface="Söhne"/>
              </a:rPr>
              <a:t>，该</a:t>
            </a:r>
            <a:r>
              <a:rPr lang="en-US" altLang="zh-CN" b="0" i="0" dirty="0">
                <a:solidFill>
                  <a:srgbClr val="D1D5DB"/>
                </a:solidFill>
                <a:effectLst/>
                <a:latin typeface="Söhne"/>
              </a:rPr>
              <a:t>token</a:t>
            </a:r>
            <a:r>
              <a:rPr lang="zh-CN" altLang="en-US" b="0" i="0" dirty="0">
                <a:solidFill>
                  <a:srgbClr val="D1D5DB"/>
                </a:solidFill>
                <a:effectLst/>
                <a:latin typeface="Söhne"/>
              </a:rPr>
              <a:t>用于防止跨站请求伪造（</a:t>
            </a:r>
            <a:r>
              <a:rPr lang="en-US" altLang="zh-CN" b="0" i="0" dirty="0">
                <a:solidFill>
                  <a:srgbClr val="D1D5DB"/>
                </a:solidFill>
                <a:effectLst/>
                <a:latin typeface="Söhne"/>
              </a:rPr>
              <a:t>CSRF</a:t>
            </a:r>
            <a:r>
              <a:rPr lang="zh-CN" altLang="en-US" b="0" i="0" dirty="0">
                <a:solidFill>
                  <a:srgbClr val="D1D5DB"/>
                </a:solidFill>
                <a:effectLst/>
                <a:latin typeface="Söhne"/>
              </a:rPr>
              <a:t>）攻击；</a:t>
            </a:r>
          </a:p>
          <a:p>
            <a:r>
              <a:rPr lang="en-US" altLang="zh-CN" b="0" i="0" dirty="0">
                <a:solidFill>
                  <a:srgbClr val="D1D5DB"/>
                </a:solidFill>
                <a:effectLst/>
                <a:latin typeface="Söhne"/>
              </a:rPr>
              <a:t>4. </a:t>
            </a:r>
            <a:r>
              <a:rPr lang="zh-CN" altLang="en-US" b="0" i="0" dirty="0">
                <a:solidFill>
                  <a:srgbClr val="D1D5DB"/>
                </a:solidFill>
                <a:effectLst/>
                <a:latin typeface="Söhne"/>
              </a:rPr>
              <a:t>从字典文件</a:t>
            </a:r>
            <a:r>
              <a:rPr lang="en-US" altLang="zh-CN" b="0" i="0" dirty="0">
                <a:solidFill>
                  <a:srgbClr val="D1D5DB"/>
                </a:solidFill>
                <a:effectLst/>
                <a:latin typeface="Söhne"/>
              </a:rPr>
              <a:t>fasttrack.txt</a:t>
            </a:r>
            <a:r>
              <a:rPr lang="zh-CN" altLang="en-US" b="0" i="0" dirty="0">
                <a:solidFill>
                  <a:srgbClr val="D1D5DB"/>
                </a:solidFill>
                <a:effectLst/>
                <a:latin typeface="Söhne"/>
              </a:rPr>
              <a:t>中读取密码，依次尝试每一个密码，将其与获取到的</a:t>
            </a:r>
            <a:r>
              <a:rPr lang="en-US" altLang="zh-CN" b="0" i="0" dirty="0">
                <a:solidFill>
                  <a:srgbClr val="D1D5DB"/>
                </a:solidFill>
                <a:effectLst/>
                <a:latin typeface="Söhne"/>
              </a:rPr>
              <a:t>Anti-CSRF token</a:t>
            </a:r>
            <a:r>
              <a:rPr lang="zh-CN" altLang="en-US" b="0" i="0" dirty="0">
                <a:solidFill>
                  <a:srgbClr val="D1D5DB"/>
                </a:solidFill>
                <a:effectLst/>
                <a:latin typeface="Söhne"/>
              </a:rPr>
              <a:t>一起提交到</a:t>
            </a:r>
            <a:r>
              <a:rPr lang="en-US" altLang="zh-CN" b="0" i="0" dirty="0">
                <a:solidFill>
                  <a:srgbClr val="D1D5DB"/>
                </a:solidFill>
                <a:effectLst/>
                <a:latin typeface="Söhne"/>
              </a:rPr>
              <a:t>url2</a:t>
            </a:r>
            <a:r>
              <a:rPr lang="zh-CN" altLang="en-US" b="0" i="0" dirty="0">
                <a:solidFill>
                  <a:srgbClr val="D1D5DB"/>
                </a:solidFill>
                <a:effectLst/>
                <a:latin typeface="Söhne"/>
              </a:rPr>
              <a:t>中；</a:t>
            </a:r>
          </a:p>
          <a:p>
            <a:r>
              <a:rPr lang="en-US" altLang="zh-CN" b="0" i="0" dirty="0">
                <a:solidFill>
                  <a:srgbClr val="D1D5DB"/>
                </a:solidFill>
                <a:effectLst/>
                <a:latin typeface="Söhne"/>
              </a:rPr>
              <a:t>5. </a:t>
            </a:r>
            <a:r>
              <a:rPr lang="zh-CN" altLang="en-US" b="0" i="0" dirty="0">
                <a:solidFill>
                  <a:srgbClr val="D1D5DB"/>
                </a:solidFill>
                <a:effectLst/>
                <a:latin typeface="Söhne"/>
              </a:rPr>
              <a:t>如果返回的</a:t>
            </a:r>
            <a:r>
              <a:rPr lang="en-US" altLang="zh-CN" b="0" i="0" dirty="0">
                <a:solidFill>
                  <a:srgbClr val="D1D5DB"/>
                </a:solidFill>
                <a:effectLst/>
                <a:latin typeface="Söhne"/>
              </a:rPr>
              <a:t>HTML</a:t>
            </a:r>
            <a:r>
              <a:rPr lang="zh-CN" altLang="en-US" b="0" i="0" dirty="0">
                <a:solidFill>
                  <a:srgbClr val="D1D5DB"/>
                </a:solidFill>
                <a:effectLst/>
                <a:latin typeface="Söhne"/>
              </a:rPr>
              <a:t>代码中包含“</a:t>
            </a:r>
            <a:r>
              <a:rPr lang="en-US" altLang="zh-CN" b="0" i="0" dirty="0">
                <a:solidFill>
                  <a:srgbClr val="D1D5DB"/>
                </a:solidFill>
                <a:effectLst/>
                <a:latin typeface="Söhne"/>
              </a:rPr>
              <a:t>incorrect”</a:t>
            </a:r>
            <a:r>
              <a:rPr lang="zh-CN" altLang="en-US" b="0" i="0" dirty="0">
                <a:solidFill>
                  <a:srgbClr val="D1D5DB"/>
                </a:solidFill>
                <a:effectLst/>
                <a:latin typeface="Söhne"/>
              </a:rPr>
              <a:t>字符串，则表示密码错误，继续尝试下一个密码；</a:t>
            </a:r>
          </a:p>
          <a:p>
            <a:r>
              <a:rPr lang="en-US" altLang="zh-CN" b="0" i="0" dirty="0">
                <a:solidFill>
                  <a:srgbClr val="D1D5DB"/>
                </a:solidFill>
                <a:effectLst/>
                <a:latin typeface="Söhne"/>
              </a:rPr>
              <a:t>6. </a:t>
            </a:r>
            <a:r>
              <a:rPr lang="zh-CN" altLang="en-US" b="0" i="0" dirty="0">
                <a:solidFill>
                  <a:srgbClr val="D1D5DB"/>
                </a:solidFill>
                <a:effectLst/>
                <a:latin typeface="Söhne"/>
              </a:rPr>
              <a:t>如果返回的</a:t>
            </a:r>
            <a:r>
              <a:rPr lang="en-US" altLang="zh-CN" b="0" i="0" dirty="0">
                <a:solidFill>
                  <a:srgbClr val="D1D5DB"/>
                </a:solidFill>
                <a:effectLst/>
                <a:latin typeface="Söhne"/>
              </a:rPr>
              <a:t>HTML</a:t>
            </a:r>
            <a:r>
              <a:rPr lang="zh-CN" altLang="en-US" b="0" i="0" dirty="0">
                <a:solidFill>
                  <a:srgbClr val="D1D5DB"/>
                </a:solidFill>
                <a:effectLst/>
                <a:latin typeface="Söhne"/>
              </a:rPr>
              <a:t>代码中不包含“</a:t>
            </a:r>
            <a:r>
              <a:rPr lang="en-US" altLang="zh-CN" b="0" i="0" dirty="0">
                <a:solidFill>
                  <a:srgbClr val="D1D5DB"/>
                </a:solidFill>
                <a:effectLst/>
                <a:latin typeface="Söhne"/>
              </a:rPr>
              <a:t>incorrect”</a:t>
            </a:r>
            <a:r>
              <a:rPr lang="zh-CN" altLang="en-US" b="0" i="0" dirty="0">
                <a:solidFill>
                  <a:srgbClr val="D1D5DB"/>
                </a:solidFill>
                <a:effectLst/>
                <a:latin typeface="Söhne"/>
              </a:rPr>
              <a:t>字符串，则表示密码正确，输出结果并退出循环；</a:t>
            </a:r>
          </a:p>
          <a:p>
            <a:r>
              <a:rPr lang="en-US" altLang="zh-CN" b="0" i="0" dirty="0">
                <a:solidFill>
                  <a:srgbClr val="D1D5DB"/>
                </a:solidFill>
                <a:effectLst/>
                <a:latin typeface="Söhne"/>
              </a:rPr>
              <a:t>7. </a:t>
            </a:r>
            <a:r>
              <a:rPr lang="zh-CN" altLang="en-US" b="0" i="0" dirty="0">
                <a:solidFill>
                  <a:srgbClr val="D1D5DB"/>
                </a:solidFill>
                <a:effectLst/>
                <a:latin typeface="Söhne"/>
              </a:rPr>
              <a:t>打印“</a:t>
            </a:r>
            <a:r>
              <a:rPr lang="en-US" altLang="zh-CN" b="0" i="0" dirty="0">
                <a:solidFill>
                  <a:srgbClr val="D1D5DB"/>
                </a:solidFill>
                <a:effectLst/>
                <a:latin typeface="Söhne"/>
              </a:rPr>
              <a:t>brute finished.”</a:t>
            </a:r>
            <a:r>
              <a:rPr lang="zh-CN" altLang="en-US" b="0" i="0" dirty="0">
                <a:solidFill>
                  <a:srgbClr val="D1D5DB"/>
                </a:solidFill>
                <a:effectLst/>
                <a:latin typeface="Söhne"/>
              </a:rPr>
              <a:t>，表示暴力破解已完成。</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23</a:t>
            </a:fld>
            <a:endParaRPr lang="zh-CN" altLang="en-US"/>
          </a:p>
        </p:txBody>
      </p:sp>
    </p:spTree>
    <p:extLst>
      <p:ext uri="{BB962C8B-B14F-4D97-AF65-F5344CB8AC3E}">
        <p14:creationId xmlns:p14="http://schemas.microsoft.com/office/powerpoint/2010/main" val="2598358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步骤 </a:t>
            </a:r>
            <a:r>
              <a:rPr lang="en-US" altLang="zh-CN" dirty="0"/>
              <a:t>2 </a:t>
            </a:r>
            <a:r>
              <a:rPr lang="zh-CN" altLang="en-US" dirty="0"/>
              <a:t>获取 </a:t>
            </a:r>
            <a:r>
              <a:rPr lang="en-US" altLang="zh-CN" dirty="0"/>
              <a:t>cookie </a:t>
            </a:r>
          </a:p>
          <a:p>
            <a:pPr algn="l"/>
            <a:r>
              <a:rPr lang="zh-CN" altLang="en-US" dirty="0"/>
              <a:t>刷新 </a:t>
            </a:r>
            <a:r>
              <a:rPr lang="en-US" altLang="zh-CN" dirty="0" err="1"/>
              <a:t>dvwa</a:t>
            </a:r>
            <a:r>
              <a:rPr lang="en-US" altLang="zh-CN" dirty="0"/>
              <a:t> </a:t>
            </a:r>
            <a:r>
              <a:rPr lang="zh-CN" altLang="en-US" dirty="0"/>
              <a:t>的页面，在 </a:t>
            </a:r>
            <a:r>
              <a:rPr lang="en-US" altLang="zh-CN" dirty="0" err="1"/>
              <a:t>burpsuit</a:t>
            </a:r>
            <a:r>
              <a:rPr lang="en-US" altLang="zh-CN" dirty="0"/>
              <a:t> </a:t>
            </a:r>
            <a:r>
              <a:rPr lang="zh-CN" altLang="en-US" dirty="0"/>
              <a:t>中获取最新的 </a:t>
            </a:r>
            <a:r>
              <a:rPr lang="en-US" altLang="zh-CN" dirty="0"/>
              <a:t>cookie </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24</a:t>
            </a:fld>
            <a:endParaRPr lang="zh-CN" altLang="en-US"/>
          </a:p>
        </p:txBody>
      </p:sp>
    </p:spTree>
    <p:extLst>
      <p:ext uri="{BB962C8B-B14F-4D97-AF65-F5344CB8AC3E}">
        <p14:creationId xmlns:p14="http://schemas.microsoft.com/office/powerpoint/2010/main" val="275972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步骤 </a:t>
            </a:r>
            <a:r>
              <a:rPr lang="en-US" altLang="zh-CN" dirty="0"/>
              <a:t>3 </a:t>
            </a:r>
            <a:r>
              <a:rPr lang="zh-CN" altLang="en-US" dirty="0"/>
              <a:t>运行脚本进行爆破 </a:t>
            </a:r>
            <a:endParaRPr lang="en-US" altLang="zh-CN" dirty="0"/>
          </a:p>
          <a:p>
            <a:pPr algn="l"/>
            <a:r>
              <a:rPr lang="zh-CN" altLang="en-US" dirty="0"/>
              <a:t>在 </a:t>
            </a:r>
            <a:r>
              <a:rPr lang="en-US" altLang="zh-CN" dirty="0"/>
              <a:t>python </a:t>
            </a:r>
            <a:r>
              <a:rPr lang="zh-CN" altLang="en-US" dirty="0"/>
              <a:t>脚本保存目录下中运行 </a:t>
            </a:r>
            <a:r>
              <a:rPr lang="en-US" altLang="zh-CN" dirty="0"/>
              <a:t>python brute_force.py 192.168.79.131 “security=high; PHPSESSIONID=hreirsap3nmkmmh33j83vbl93”</a:t>
            </a:r>
            <a:r>
              <a:rPr lang="zh-CN" altLang="en-US" dirty="0"/>
              <a:t>即可（注意 </a:t>
            </a:r>
            <a:r>
              <a:rPr lang="en-US" altLang="zh-CN" dirty="0"/>
              <a:t>security </a:t>
            </a:r>
            <a:r>
              <a:rPr lang="zh-CN" altLang="en-US" dirty="0"/>
              <a:t>应该是 </a:t>
            </a:r>
            <a:r>
              <a:rPr lang="en-US" altLang="zh-CN" dirty="0"/>
              <a:t>high</a:t>
            </a:r>
            <a:r>
              <a:rPr lang="zh-CN" altLang="en-US" dirty="0"/>
              <a:t>，</a:t>
            </a:r>
            <a:r>
              <a:rPr lang="en-US" altLang="zh-CN" dirty="0" err="1"/>
              <a:t>ip</a:t>
            </a:r>
            <a:r>
              <a:rPr lang="en-US" altLang="zh-CN" dirty="0"/>
              <a:t> </a:t>
            </a:r>
            <a:r>
              <a:rPr lang="zh-CN" altLang="en-US" dirty="0"/>
              <a:t>地址和 </a:t>
            </a:r>
            <a:r>
              <a:rPr lang="en-US" altLang="zh-CN" dirty="0" err="1"/>
              <a:t>sessionid</a:t>
            </a:r>
            <a:r>
              <a:rPr lang="en-US" altLang="zh-CN" dirty="0"/>
              <a:t> </a:t>
            </a:r>
            <a:r>
              <a:rPr lang="zh-CN" altLang="en-US" dirty="0"/>
              <a:t>根据实际情况设置，尤其要注意命令中</a:t>
            </a:r>
            <a:r>
              <a:rPr lang="en-US" altLang="zh-CN" dirty="0"/>
              <a:t>Cookie</a:t>
            </a:r>
            <a:r>
              <a:rPr lang="zh-CN" altLang="en-US" dirty="0"/>
              <a:t>值的双引号不能省略。） </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25</a:t>
            </a:fld>
            <a:endParaRPr lang="zh-CN" altLang="en-US"/>
          </a:p>
        </p:txBody>
      </p:sp>
    </p:spTree>
    <p:extLst>
      <p:ext uri="{BB962C8B-B14F-4D97-AF65-F5344CB8AC3E}">
        <p14:creationId xmlns:p14="http://schemas.microsoft.com/office/powerpoint/2010/main" val="191625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1D5DB"/>
                </a:solidFill>
                <a:effectLst/>
                <a:latin typeface="Söhne"/>
              </a:rPr>
              <a:t>可能会被用于暴力破解攻击，因为它没有任何限制或保护机制来防止攻击者多次尝试使用不同的用户名和密码进行登录尝试。攻击者可以使用脚本或工具，自动化地发送多个</a:t>
            </a:r>
            <a:r>
              <a:rPr lang="en-US" altLang="zh-CN" b="0" i="0" dirty="0">
                <a:solidFill>
                  <a:srgbClr val="D1D5DB"/>
                </a:solidFill>
                <a:effectLst/>
                <a:latin typeface="Söhne"/>
              </a:rPr>
              <a:t>HTTP</a:t>
            </a:r>
            <a:r>
              <a:rPr lang="zh-CN" altLang="en-US" b="0" i="0" dirty="0">
                <a:solidFill>
                  <a:srgbClr val="D1D5DB"/>
                </a:solidFill>
                <a:effectLst/>
                <a:latin typeface="Söhne"/>
              </a:rPr>
              <a:t>请求，尝试使用不同的用户名和密码进行暴力破解攻击，直到找到正确的凭据为止。</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extLst>
      <p:ext uri="{BB962C8B-B14F-4D97-AF65-F5344CB8AC3E}">
        <p14:creationId xmlns:p14="http://schemas.microsoft.com/office/powerpoint/2010/main" val="278655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D1D5DB"/>
                </a:solidFill>
                <a:effectLst/>
                <a:latin typeface="Söhne"/>
              </a:rPr>
              <a:t>这段代码实现了一个带有反</a:t>
            </a:r>
            <a:r>
              <a:rPr lang="en-US" altLang="zh-CN" b="0" i="0" dirty="0">
                <a:solidFill>
                  <a:srgbClr val="D1D5DB"/>
                </a:solidFill>
                <a:effectLst/>
                <a:latin typeface="Söhne"/>
              </a:rPr>
              <a:t>CSRF</a:t>
            </a:r>
            <a:r>
              <a:rPr lang="zh-CN" altLang="en-US" b="0" i="0" dirty="0">
                <a:solidFill>
                  <a:srgbClr val="D1D5DB"/>
                </a:solidFill>
                <a:effectLst/>
                <a:latin typeface="Söhne"/>
              </a:rPr>
              <a:t>保护机制的用户登录功能。该代码采用了一系列安全措施来防止暴力破解攻击，包括对用户输入进行了过滤和转义处理、对用户登录失败次数进行了限制和监控、在账户锁定期间暂停登录等。</a:t>
            </a:r>
          </a:p>
          <a:p>
            <a:r>
              <a:rPr lang="zh-CN" altLang="en-US" b="0" i="0" dirty="0">
                <a:solidFill>
                  <a:srgbClr val="D1D5DB"/>
                </a:solidFill>
                <a:effectLst/>
                <a:latin typeface="Söhne"/>
              </a:rPr>
              <a:t>其中，关键的反暴力破解措施包括：</a:t>
            </a:r>
          </a:p>
          <a:p>
            <a:r>
              <a:rPr lang="en-US" altLang="zh-CN" b="0" i="0" dirty="0">
                <a:solidFill>
                  <a:srgbClr val="D1D5DB"/>
                </a:solidFill>
                <a:effectLst/>
                <a:latin typeface="Söhne"/>
              </a:rPr>
              <a:t>1.</a:t>
            </a:r>
            <a:r>
              <a:rPr lang="zh-CN" altLang="en-US" b="0" i="0" dirty="0">
                <a:solidFill>
                  <a:srgbClr val="D1D5DB"/>
                </a:solidFill>
                <a:effectLst/>
                <a:latin typeface="Söhne"/>
              </a:rPr>
              <a:t>设置了失败登录次数和账户锁定时间的默认值，超出失败登录次数的用户将无法登录，并且账户将被锁定一段时间。</a:t>
            </a:r>
          </a:p>
          <a:p>
            <a:r>
              <a:rPr lang="en-US" altLang="zh-CN" b="0" i="0" dirty="0">
                <a:solidFill>
                  <a:srgbClr val="D1D5DB"/>
                </a:solidFill>
                <a:effectLst/>
                <a:latin typeface="Söhne"/>
              </a:rPr>
              <a:t>2.</a:t>
            </a:r>
            <a:r>
              <a:rPr lang="zh-CN" altLang="en-US" b="0" i="0" dirty="0">
                <a:solidFill>
                  <a:srgbClr val="D1D5DB"/>
                </a:solidFill>
                <a:effectLst/>
                <a:latin typeface="Söhne"/>
              </a:rPr>
              <a:t>每次登录失败后，将失败次数计入数据库，并且如果登录失败次数超过了默认值，将暂停该账户的登录。</a:t>
            </a:r>
          </a:p>
          <a:p>
            <a:r>
              <a:rPr lang="zh-CN" altLang="en-US" b="0" i="0" dirty="0">
                <a:solidFill>
                  <a:srgbClr val="D1D5DB"/>
                </a:solidFill>
                <a:effectLst/>
                <a:latin typeface="Söhne"/>
              </a:rPr>
              <a:t>综合以上措施，该代码的安全性已经得到了很好的保障，可以有效地抵御暴力破解攻击。</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26</a:t>
            </a:fld>
            <a:endParaRPr lang="zh-CN" altLang="en-US"/>
          </a:p>
        </p:txBody>
      </p:sp>
    </p:spTree>
    <p:extLst>
      <p:ext uri="{BB962C8B-B14F-4D97-AF65-F5344CB8AC3E}">
        <p14:creationId xmlns:p14="http://schemas.microsoft.com/office/powerpoint/2010/main" val="622502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D1D5DB"/>
                </a:solidFill>
                <a:effectLst/>
                <a:latin typeface="Söhne"/>
              </a:rPr>
              <a:t>$</a:t>
            </a:r>
            <a:r>
              <a:rPr lang="en-US" altLang="zh-CN" b="0" i="0" dirty="0" err="1">
                <a:solidFill>
                  <a:srgbClr val="D1D5DB"/>
                </a:solidFill>
                <a:effectLst/>
                <a:latin typeface="Söhne"/>
              </a:rPr>
              <a:t>total_failed_login</a:t>
            </a:r>
            <a:r>
              <a:rPr lang="en-US" altLang="zh-CN" b="0" i="0" dirty="0">
                <a:solidFill>
                  <a:srgbClr val="D1D5DB"/>
                </a:solidFill>
                <a:effectLst/>
                <a:latin typeface="Söhne"/>
              </a:rPr>
              <a:t> = 3; //</a:t>
            </a:r>
            <a:r>
              <a:rPr lang="zh-CN" altLang="en-US" b="0" i="0" dirty="0">
                <a:solidFill>
                  <a:srgbClr val="D1D5DB"/>
                </a:solidFill>
                <a:effectLst/>
                <a:latin typeface="Söhne"/>
              </a:rPr>
              <a:t>最大允许登录失败的次数 </a:t>
            </a:r>
            <a:endParaRPr lang="en-US" altLang="zh-CN" b="0" i="0" dirty="0">
              <a:solidFill>
                <a:srgbClr val="D1D5DB"/>
              </a:solidFill>
              <a:effectLst/>
              <a:latin typeface="Söhne"/>
            </a:endParaRPr>
          </a:p>
          <a:p>
            <a:pPr algn="l"/>
            <a:r>
              <a:rPr lang="en-US" altLang="zh-CN" b="0" i="0" dirty="0">
                <a:solidFill>
                  <a:srgbClr val="D1D5DB"/>
                </a:solidFill>
                <a:effectLst/>
                <a:latin typeface="Söhne"/>
              </a:rPr>
              <a:t>$</a:t>
            </a:r>
            <a:r>
              <a:rPr lang="en-US" altLang="zh-CN" b="0" i="0" dirty="0" err="1">
                <a:solidFill>
                  <a:srgbClr val="D1D5DB"/>
                </a:solidFill>
                <a:effectLst/>
                <a:latin typeface="Söhne"/>
              </a:rPr>
              <a:t>lockout_time</a:t>
            </a:r>
            <a:r>
              <a:rPr lang="en-US" altLang="zh-CN" b="0" i="0" dirty="0">
                <a:solidFill>
                  <a:srgbClr val="D1D5DB"/>
                </a:solidFill>
                <a:effectLst/>
                <a:latin typeface="Söhne"/>
              </a:rPr>
              <a:t> = 15; //</a:t>
            </a:r>
            <a:r>
              <a:rPr lang="zh-CN" altLang="en-US" b="0" i="0" dirty="0">
                <a:solidFill>
                  <a:srgbClr val="D1D5DB"/>
                </a:solidFill>
                <a:effectLst/>
                <a:latin typeface="Söhne"/>
              </a:rPr>
              <a:t>登录失败超过最大允许失败次数后的锁定时间，以分钟为单位 </a:t>
            </a:r>
            <a:endParaRPr lang="en-US" altLang="zh-CN" b="0" i="0" dirty="0">
              <a:solidFill>
                <a:srgbClr val="D1D5DB"/>
              </a:solidFill>
              <a:effectLst/>
              <a:latin typeface="Söhne"/>
            </a:endParaRPr>
          </a:p>
          <a:p>
            <a:pPr algn="l"/>
            <a:r>
              <a:rPr lang="en-US" altLang="zh-CN" b="0" i="0" dirty="0">
                <a:solidFill>
                  <a:srgbClr val="D1D5DB"/>
                </a:solidFill>
                <a:effectLst/>
                <a:latin typeface="Söhne"/>
              </a:rPr>
              <a:t>$</a:t>
            </a:r>
            <a:r>
              <a:rPr lang="en-US" altLang="zh-CN" b="0" i="0" dirty="0" err="1">
                <a:solidFill>
                  <a:srgbClr val="D1D5DB"/>
                </a:solidFill>
                <a:effectLst/>
                <a:latin typeface="Söhne"/>
              </a:rPr>
              <a:t>account_locked</a:t>
            </a:r>
            <a:r>
              <a:rPr lang="en-US" altLang="zh-CN" b="0" i="0" dirty="0">
                <a:solidFill>
                  <a:srgbClr val="D1D5DB"/>
                </a:solidFill>
                <a:effectLst/>
                <a:latin typeface="Söhne"/>
              </a:rPr>
              <a:t> = false; //</a:t>
            </a:r>
            <a:r>
              <a:rPr lang="zh-CN" altLang="en-US" b="0" i="0" dirty="0">
                <a:solidFill>
                  <a:srgbClr val="D1D5DB"/>
                </a:solidFill>
                <a:effectLst/>
                <a:latin typeface="Söhne"/>
              </a:rPr>
              <a:t>账户是否已经被锁定</a:t>
            </a:r>
          </a:p>
          <a:p>
            <a:pPr algn="l"/>
            <a:r>
              <a:rPr lang="zh-CN" altLang="en-US" b="0" i="0" dirty="0">
                <a:solidFill>
                  <a:srgbClr val="D1D5DB"/>
                </a:solidFill>
                <a:effectLst/>
                <a:latin typeface="Söhne"/>
              </a:rPr>
              <a:t>当一个用户登录失败的次数达到 </a:t>
            </a:r>
            <a:r>
              <a:rPr lang="en-US" altLang="zh-CN" b="0" i="0" dirty="0">
                <a:solidFill>
                  <a:srgbClr val="D1D5DB"/>
                </a:solidFill>
                <a:effectLst/>
                <a:latin typeface="Söhne"/>
              </a:rPr>
              <a:t>$</a:t>
            </a:r>
            <a:r>
              <a:rPr lang="en-US" altLang="zh-CN" b="0" i="0" dirty="0" err="1">
                <a:solidFill>
                  <a:srgbClr val="D1D5DB"/>
                </a:solidFill>
                <a:effectLst/>
                <a:latin typeface="Söhne"/>
              </a:rPr>
              <a:t>total_failed_login</a:t>
            </a:r>
            <a:r>
              <a:rPr lang="en-US" altLang="zh-CN" b="0" i="0" dirty="0">
                <a:solidFill>
                  <a:srgbClr val="D1D5DB"/>
                </a:solidFill>
                <a:effectLst/>
                <a:latin typeface="Söhne"/>
              </a:rPr>
              <a:t> </a:t>
            </a:r>
            <a:r>
              <a:rPr lang="zh-CN" altLang="en-US" b="0" i="0" dirty="0">
                <a:solidFill>
                  <a:srgbClr val="D1D5DB"/>
                </a:solidFill>
                <a:effectLst/>
                <a:latin typeface="Söhne"/>
              </a:rPr>
              <a:t>时，该用户的账户会被锁定，从而防止暴力破解。此时，该账户将在 </a:t>
            </a:r>
            <a:r>
              <a:rPr lang="en-US" altLang="zh-CN" b="0" i="0" dirty="0">
                <a:solidFill>
                  <a:srgbClr val="D1D5DB"/>
                </a:solidFill>
                <a:effectLst/>
                <a:latin typeface="Söhne"/>
              </a:rPr>
              <a:t>$</a:t>
            </a:r>
            <a:r>
              <a:rPr lang="en-US" altLang="zh-CN" b="0" i="0" dirty="0" err="1">
                <a:solidFill>
                  <a:srgbClr val="D1D5DB"/>
                </a:solidFill>
                <a:effectLst/>
                <a:latin typeface="Söhne"/>
              </a:rPr>
              <a:t>lockout_time</a:t>
            </a:r>
            <a:r>
              <a:rPr lang="en-US" altLang="zh-CN" b="0" i="0" dirty="0">
                <a:solidFill>
                  <a:srgbClr val="D1D5DB"/>
                </a:solidFill>
                <a:effectLst/>
                <a:latin typeface="Söhne"/>
              </a:rPr>
              <a:t> </a:t>
            </a:r>
            <a:r>
              <a:rPr lang="zh-CN" altLang="en-US" b="0" i="0" dirty="0">
                <a:solidFill>
                  <a:srgbClr val="D1D5DB"/>
                </a:solidFill>
                <a:effectLst/>
                <a:latin typeface="Söhne"/>
              </a:rPr>
              <a:t>分钟内无法登录。</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27</a:t>
            </a:fld>
            <a:endParaRPr lang="zh-CN" altLang="en-US"/>
          </a:p>
        </p:txBody>
      </p:sp>
    </p:spTree>
    <p:extLst>
      <p:ext uri="{BB962C8B-B14F-4D97-AF65-F5344CB8AC3E}">
        <p14:creationId xmlns:p14="http://schemas.microsoft.com/office/powerpoint/2010/main" val="3995637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此代码使用了 </a:t>
            </a:r>
            <a:r>
              <a:rPr lang="en-US" altLang="zh-CN" b="0" i="0" dirty="0">
                <a:solidFill>
                  <a:srgbClr val="D1D5DB"/>
                </a:solidFill>
                <a:effectLst/>
                <a:latin typeface="Söhne"/>
              </a:rPr>
              <a:t>Anti-CSRF Token </a:t>
            </a:r>
            <a:r>
              <a:rPr lang="zh-CN" altLang="en-US" b="0" i="0" dirty="0">
                <a:solidFill>
                  <a:srgbClr val="D1D5DB"/>
                </a:solidFill>
                <a:effectLst/>
                <a:latin typeface="Söhne"/>
              </a:rPr>
              <a:t>技术来防止 </a:t>
            </a:r>
            <a:r>
              <a:rPr lang="en-US" altLang="zh-CN" b="0" i="0" dirty="0">
                <a:solidFill>
                  <a:srgbClr val="D1D5DB"/>
                </a:solidFill>
                <a:effectLst/>
                <a:latin typeface="Söhne"/>
              </a:rPr>
              <a:t>CSRF </a:t>
            </a:r>
            <a:r>
              <a:rPr lang="zh-CN" altLang="en-US" b="0" i="0" dirty="0">
                <a:solidFill>
                  <a:srgbClr val="D1D5DB"/>
                </a:solidFill>
                <a:effectLst/>
                <a:latin typeface="Söhne"/>
              </a:rPr>
              <a:t>攻击。在用户登录时，服务器会生成一个随机的 </a:t>
            </a:r>
            <a:r>
              <a:rPr lang="en-US" altLang="zh-CN" b="0" i="0" dirty="0">
                <a:solidFill>
                  <a:srgbClr val="D1D5DB"/>
                </a:solidFill>
                <a:effectLst/>
                <a:latin typeface="Söhne"/>
              </a:rPr>
              <a:t>CSRF Token</a:t>
            </a:r>
            <a:r>
              <a:rPr lang="zh-CN" altLang="en-US" b="0" i="0" dirty="0">
                <a:solidFill>
                  <a:srgbClr val="D1D5DB"/>
                </a:solidFill>
                <a:effectLst/>
                <a:latin typeface="Söhne"/>
              </a:rPr>
              <a:t>，并将其存储到会话中。当用户提交登录表单时，该表单会包含一个隐藏字段，其中包含了这个 </a:t>
            </a:r>
            <a:r>
              <a:rPr lang="en-US" altLang="zh-CN" b="0" i="0" dirty="0">
                <a:solidFill>
                  <a:srgbClr val="D1D5DB"/>
                </a:solidFill>
                <a:effectLst/>
                <a:latin typeface="Söhne"/>
              </a:rPr>
              <a:t>Token</a:t>
            </a:r>
            <a:r>
              <a:rPr lang="zh-CN" altLang="en-US" b="0" i="0" dirty="0">
                <a:solidFill>
                  <a:srgbClr val="D1D5DB"/>
                </a:solidFill>
                <a:effectLst/>
                <a:latin typeface="Söhne"/>
              </a:rPr>
              <a:t>。当用户提交表单时，服务器会检查表单中的 </a:t>
            </a:r>
            <a:r>
              <a:rPr lang="en-US" altLang="zh-CN" b="0" i="0" dirty="0">
                <a:solidFill>
                  <a:srgbClr val="D1D5DB"/>
                </a:solidFill>
                <a:effectLst/>
                <a:latin typeface="Söhne"/>
              </a:rPr>
              <a:t>Token </a:t>
            </a:r>
            <a:r>
              <a:rPr lang="zh-CN" altLang="en-US" b="0" i="0" dirty="0">
                <a:solidFill>
                  <a:srgbClr val="D1D5DB"/>
                </a:solidFill>
                <a:effectLst/>
                <a:latin typeface="Söhne"/>
              </a:rPr>
              <a:t>是否与会话中存储的 </a:t>
            </a:r>
            <a:r>
              <a:rPr lang="en-US" altLang="zh-CN" b="0" i="0" dirty="0">
                <a:solidFill>
                  <a:srgbClr val="D1D5DB"/>
                </a:solidFill>
                <a:effectLst/>
                <a:latin typeface="Söhne"/>
              </a:rPr>
              <a:t>Token </a:t>
            </a:r>
            <a:r>
              <a:rPr lang="zh-CN" altLang="en-US" b="0" i="0" dirty="0">
                <a:solidFill>
                  <a:srgbClr val="D1D5DB"/>
                </a:solidFill>
                <a:effectLst/>
                <a:latin typeface="Söhne"/>
              </a:rPr>
              <a:t>相匹配。如果不匹配，服务器将拒绝该请求。</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28</a:t>
            </a:fld>
            <a:endParaRPr lang="zh-CN" altLang="en-US"/>
          </a:p>
        </p:txBody>
      </p:sp>
    </p:spTree>
    <p:extLst>
      <p:ext uri="{BB962C8B-B14F-4D97-AF65-F5344CB8AC3E}">
        <p14:creationId xmlns:p14="http://schemas.microsoft.com/office/powerpoint/2010/main" val="852275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这段代码会对用户输入的用户名和密码进行过滤，防止 </a:t>
            </a:r>
            <a:r>
              <a:rPr lang="en-US" altLang="zh-CN" b="0" i="0" dirty="0">
                <a:solidFill>
                  <a:srgbClr val="D1D5DB"/>
                </a:solidFill>
                <a:effectLst/>
                <a:latin typeface="Söhne"/>
              </a:rPr>
              <a:t>SQL </a:t>
            </a:r>
            <a:r>
              <a:rPr lang="zh-CN" altLang="en-US" b="0" i="0" dirty="0">
                <a:solidFill>
                  <a:srgbClr val="D1D5DB"/>
                </a:solidFill>
                <a:effectLst/>
                <a:latin typeface="Söhne"/>
              </a:rPr>
              <a:t>注入攻击。该代码使用了 </a:t>
            </a:r>
            <a:r>
              <a:rPr lang="en-US" altLang="zh-CN" b="0" i="0" dirty="0" err="1">
                <a:solidFill>
                  <a:srgbClr val="D1D5DB"/>
                </a:solidFill>
                <a:effectLst/>
                <a:latin typeface="Söhne"/>
              </a:rPr>
              <a:t>mysqli_real_escape_string</a:t>
            </a:r>
            <a:r>
              <a:rPr lang="en-US" altLang="zh-CN" b="0" i="0" dirty="0">
                <a:solidFill>
                  <a:srgbClr val="D1D5DB"/>
                </a:solidFill>
                <a:effectLst/>
                <a:latin typeface="Söhne"/>
              </a:rPr>
              <a:t>() </a:t>
            </a:r>
            <a:r>
              <a:rPr lang="zh-CN" altLang="en-US" b="0" i="0" dirty="0">
                <a:solidFill>
                  <a:srgbClr val="D1D5DB"/>
                </a:solidFill>
                <a:effectLst/>
                <a:latin typeface="Söhne"/>
              </a:rPr>
              <a:t>函数来过滤用户输入，将用户输入的特殊字符转义为安全的字符串。</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29</a:t>
            </a:fld>
            <a:endParaRPr lang="zh-CN" altLang="en-US"/>
          </a:p>
        </p:txBody>
      </p:sp>
    </p:spTree>
    <p:extLst>
      <p:ext uri="{BB962C8B-B14F-4D97-AF65-F5344CB8AC3E}">
        <p14:creationId xmlns:p14="http://schemas.microsoft.com/office/powerpoint/2010/main" val="332040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D1D5DB"/>
                </a:solidFill>
                <a:effectLst/>
                <a:latin typeface="Söhne"/>
              </a:rPr>
              <a:t>当用户的登录尝试失败时，服务器会随机延迟几秒钟的时间来响应请求，从而降低暴力破解的速度。</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30</a:t>
            </a:fld>
            <a:endParaRPr lang="zh-CN" altLang="en-US"/>
          </a:p>
        </p:txBody>
      </p:sp>
    </p:spTree>
    <p:extLst>
      <p:ext uri="{BB962C8B-B14F-4D97-AF65-F5344CB8AC3E}">
        <p14:creationId xmlns:p14="http://schemas.microsoft.com/office/powerpoint/2010/main" val="251501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32</a:t>
            </a:fld>
            <a:endParaRPr lang="zh-CN" altLang="en-US"/>
          </a:p>
        </p:txBody>
      </p:sp>
    </p:spTree>
    <p:extLst>
      <p:ext uri="{BB962C8B-B14F-4D97-AF65-F5344CB8AC3E}">
        <p14:creationId xmlns:p14="http://schemas.microsoft.com/office/powerpoint/2010/main" val="249871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33</a:t>
            </a:fld>
            <a:endParaRPr lang="zh-CN" altLang="en-US"/>
          </a:p>
        </p:txBody>
      </p:sp>
    </p:spTree>
    <p:extLst>
      <p:ext uri="{BB962C8B-B14F-4D97-AF65-F5344CB8AC3E}">
        <p14:creationId xmlns:p14="http://schemas.microsoft.com/office/powerpoint/2010/main" val="1453582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34</a:t>
            </a:fld>
            <a:endParaRPr lang="zh-CN" altLang="en-US"/>
          </a:p>
        </p:txBody>
      </p:sp>
    </p:spTree>
    <p:extLst>
      <p:ext uri="{BB962C8B-B14F-4D97-AF65-F5344CB8AC3E}">
        <p14:creationId xmlns:p14="http://schemas.microsoft.com/office/powerpoint/2010/main" val="302025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35</a:t>
            </a:fld>
            <a:endParaRPr lang="zh-CN" altLang="en-US"/>
          </a:p>
        </p:txBody>
      </p:sp>
    </p:spTree>
    <p:extLst>
      <p:ext uri="{BB962C8B-B14F-4D97-AF65-F5344CB8AC3E}">
        <p14:creationId xmlns:p14="http://schemas.microsoft.com/office/powerpoint/2010/main" val="185310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36</a:t>
            </a:fld>
            <a:endParaRPr lang="zh-CN" altLang="en-US"/>
          </a:p>
        </p:txBody>
      </p:sp>
    </p:spTree>
    <p:extLst>
      <p:ext uri="{BB962C8B-B14F-4D97-AF65-F5344CB8AC3E}">
        <p14:creationId xmlns:p14="http://schemas.microsoft.com/office/powerpoint/2010/main" val="207332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实验平台设置方式参考</a:t>
            </a:r>
            <a:r>
              <a:rPr lang="en-US" altLang="zh-CN" dirty="0" err="1"/>
              <a:t>sql</a:t>
            </a:r>
            <a:r>
              <a:rPr lang="zh-CN" altLang="en-US" dirty="0"/>
              <a:t>注入实验</a:t>
            </a:r>
            <a:endParaRPr lang="en-US" altLang="zh-CN" dirty="0"/>
          </a:p>
          <a:p>
            <a:r>
              <a:rPr lang="zh-CN" altLang="en-US" dirty="0"/>
              <a:t>步骤 </a:t>
            </a:r>
            <a:r>
              <a:rPr lang="en-US" altLang="zh-CN" dirty="0"/>
              <a:t>1 </a:t>
            </a:r>
            <a:r>
              <a:rPr lang="zh-CN" altLang="en-US" dirty="0"/>
              <a:t>设置 </a:t>
            </a:r>
            <a:r>
              <a:rPr lang="en-US" altLang="zh-CN" dirty="0" err="1"/>
              <a:t>burpsuite</a:t>
            </a:r>
            <a:r>
              <a:rPr lang="en-US" altLang="zh-CN" dirty="0"/>
              <a:t> </a:t>
            </a:r>
          </a:p>
          <a:p>
            <a:r>
              <a:rPr lang="zh-CN" altLang="en-US" dirty="0"/>
              <a:t>打开 </a:t>
            </a:r>
            <a:r>
              <a:rPr lang="en-US" altLang="zh-CN" dirty="0"/>
              <a:t>kali </a:t>
            </a:r>
            <a:r>
              <a:rPr lang="zh-CN" altLang="en-US" dirty="0"/>
              <a:t>命令行，输入“</a:t>
            </a:r>
            <a:r>
              <a:rPr lang="en-US" altLang="zh-CN" dirty="0" err="1"/>
              <a:t>burpsuite</a:t>
            </a:r>
            <a:r>
              <a:rPr lang="en-US" altLang="zh-CN" dirty="0"/>
              <a:t>”</a:t>
            </a:r>
            <a:r>
              <a:rPr lang="zh-CN" altLang="en-US" dirty="0"/>
              <a:t>开启软件；在</a:t>
            </a:r>
            <a:r>
              <a:rPr lang="en-US" altLang="zh-CN" dirty="0" err="1"/>
              <a:t>firefox</a:t>
            </a:r>
            <a:r>
              <a:rPr lang="zh-CN" altLang="en-US" dirty="0"/>
              <a:t>浏览器菜单栏选择</a:t>
            </a:r>
            <a:r>
              <a:rPr lang="en-US" altLang="zh-CN" dirty="0"/>
              <a:t>preference&gt;setting </a:t>
            </a:r>
            <a:r>
              <a:rPr lang="zh-CN" altLang="en-US" dirty="0"/>
              <a:t>搜索</a:t>
            </a:r>
            <a:r>
              <a:rPr lang="en-US" altLang="zh-CN" dirty="0"/>
              <a:t>proxy </a:t>
            </a:r>
            <a:r>
              <a:rPr lang="zh-CN" altLang="en-US" dirty="0"/>
              <a:t>选择</a:t>
            </a:r>
            <a:r>
              <a:rPr lang="en-US" altLang="zh-CN" dirty="0"/>
              <a:t>manual proxy</a:t>
            </a:r>
            <a:r>
              <a:rPr lang="zh-CN" altLang="en-US" dirty="0"/>
              <a:t>选项进行设置。网页代理为</a:t>
            </a:r>
            <a:r>
              <a:rPr lang="en-US" altLang="zh-CN" dirty="0"/>
              <a:t>127.0.0.1</a:t>
            </a:r>
            <a:r>
              <a:rPr lang="zh-CN" altLang="en-US" dirty="0"/>
              <a:t>：</a:t>
            </a:r>
            <a:r>
              <a:rPr lang="en-US" altLang="zh-CN" dirty="0"/>
              <a:t>8080</a:t>
            </a:r>
          </a:p>
          <a:p>
            <a:endParaRPr lang="en-US" altLang="zh-CN" dirty="0"/>
          </a:p>
          <a:p>
            <a:r>
              <a:rPr lang="zh-CN" altLang="en-US" dirty="0"/>
              <a:t>步骤 </a:t>
            </a:r>
            <a:r>
              <a:rPr lang="en-US" altLang="zh-CN" dirty="0"/>
              <a:t>2 </a:t>
            </a:r>
            <a:r>
              <a:rPr lang="zh-CN" altLang="en-US" dirty="0"/>
              <a:t>截获 </a:t>
            </a:r>
            <a:r>
              <a:rPr lang="en-US" altLang="zh-CN" dirty="0"/>
              <a:t>http </a:t>
            </a:r>
            <a:r>
              <a:rPr lang="zh-CN" altLang="en-US" dirty="0"/>
              <a:t>请求报文 在 </a:t>
            </a:r>
            <a:r>
              <a:rPr lang="en-US" altLang="zh-CN" dirty="0" err="1"/>
              <a:t>burpsute</a:t>
            </a:r>
            <a:r>
              <a:rPr lang="en-US" altLang="zh-CN" dirty="0"/>
              <a:t> </a:t>
            </a:r>
            <a:r>
              <a:rPr lang="zh-CN" altLang="en-US" dirty="0"/>
              <a:t>的 </a:t>
            </a:r>
            <a:r>
              <a:rPr lang="en-US" altLang="zh-CN" dirty="0"/>
              <a:t>proxy </a:t>
            </a:r>
            <a:r>
              <a:rPr lang="zh-CN" altLang="en-US" dirty="0"/>
              <a:t>模块中 </a:t>
            </a:r>
            <a:r>
              <a:rPr lang="en-US" altLang="zh-CN" dirty="0"/>
              <a:t>intercept </a:t>
            </a:r>
            <a:r>
              <a:rPr lang="zh-CN" altLang="en-US" dirty="0"/>
              <a:t>选择 </a:t>
            </a:r>
            <a:r>
              <a:rPr lang="en-US" altLang="zh-CN" dirty="0"/>
              <a:t>intercept is on</a:t>
            </a:r>
            <a:r>
              <a:rPr lang="zh-CN" altLang="en-US" dirty="0"/>
              <a:t>，在 </a:t>
            </a:r>
            <a:r>
              <a:rPr lang="en-US" altLang="zh-CN" dirty="0"/>
              <a:t>DVWA </a:t>
            </a:r>
            <a:r>
              <a:rPr lang="zh-CN" altLang="en-US" dirty="0"/>
              <a:t>系统的 </a:t>
            </a:r>
            <a:r>
              <a:rPr lang="en-US" altLang="zh-CN" dirty="0"/>
              <a:t>Brute Force </a:t>
            </a:r>
            <a:r>
              <a:rPr lang="zh-CN" altLang="en-US" dirty="0"/>
              <a:t>模块 中 </a:t>
            </a:r>
            <a:r>
              <a:rPr lang="en-US" altLang="zh-CN" dirty="0"/>
              <a:t>username </a:t>
            </a:r>
            <a:r>
              <a:rPr lang="zh-CN" altLang="en-US" dirty="0"/>
              <a:t>输入 </a:t>
            </a:r>
            <a:r>
              <a:rPr lang="en-US" altLang="zh-CN" dirty="0"/>
              <a:t>admin</a:t>
            </a:r>
            <a:r>
              <a:rPr lang="zh-CN" altLang="en-US" dirty="0"/>
              <a:t>，</a:t>
            </a:r>
            <a:r>
              <a:rPr lang="en-US" altLang="zh-CN" dirty="0"/>
              <a:t>Password </a:t>
            </a:r>
            <a:r>
              <a:rPr lang="zh-CN" altLang="en-US" dirty="0"/>
              <a:t>随便输入字符串，点击 </a:t>
            </a:r>
            <a:r>
              <a:rPr lang="en-US" altLang="zh-CN" dirty="0"/>
              <a:t>login </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extLst>
      <p:ext uri="{BB962C8B-B14F-4D97-AF65-F5344CB8AC3E}">
        <p14:creationId xmlns:p14="http://schemas.microsoft.com/office/powerpoint/2010/main" val="300388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步骤 </a:t>
            </a:r>
            <a:r>
              <a:rPr lang="en-US" altLang="zh-CN" dirty="0"/>
              <a:t>3 </a:t>
            </a:r>
            <a:r>
              <a:rPr lang="zh-CN" altLang="en-US" dirty="0"/>
              <a:t>发送报文至 </a:t>
            </a:r>
            <a:r>
              <a:rPr lang="en-US" altLang="zh-CN" dirty="0"/>
              <a:t>intruder </a:t>
            </a:r>
          </a:p>
          <a:p>
            <a:r>
              <a:rPr lang="zh-CN" altLang="en-US" dirty="0"/>
              <a:t>在 </a:t>
            </a:r>
            <a:r>
              <a:rPr lang="en-US" altLang="zh-CN" dirty="0" err="1"/>
              <a:t>burpsuite</a:t>
            </a:r>
            <a:r>
              <a:rPr lang="en-US" altLang="zh-CN" dirty="0"/>
              <a:t> </a:t>
            </a:r>
            <a:r>
              <a:rPr lang="zh-CN" altLang="en-US" dirty="0"/>
              <a:t>界面中点击 </a:t>
            </a:r>
            <a:r>
              <a:rPr lang="en-US" altLang="zh-CN" dirty="0"/>
              <a:t>Action</a:t>
            </a:r>
            <a:r>
              <a:rPr lang="zh-CN" altLang="en-US" dirty="0"/>
              <a:t>，选择 </a:t>
            </a:r>
            <a:r>
              <a:rPr lang="en-US" altLang="zh-CN" dirty="0"/>
              <a:t>send to Intruder </a:t>
            </a:r>
          </a:p>
          <a:p>
            <a:r>
              <a:rPr lang="zh-CN" altLang="en-US" dirty="0"/>
              <a:t>步骤 </a:t>
            </a:r>
            <a:r>
              <a:rPr lang="en-US" altLang="zh-CN" dirty="0"/>
              <a:t>4 </a:t>
            </a:r>
            <a:r>
              <a:rPr lang="zh-CN" altLang="en-US" dirty="0"/>
              <a:t>设置攻击位置 </a:t>
            </a:r>
            <a:endParaRPr lang="en-US" altLang="zh-CN" dirty="0"/>
          </a:p>
          <a:p>
            <a:r>
              <a:rPr lang="zh-CN" altLang="en-US" dirty="0"/>
              <a:t>点击 </a:t>
            </a:r>
            <a:r>
              <a:rPr lang="en-US" altLang="zh-CN" dirty="0" err="1"/>
              <a:t>burpsuite</a:t>
            </a:r>
            <a:r>
              <a:rPr lang="en-US" altLang="zh-CN" dirty="0"/>
              <a:t> </a:t>
            </a:r>
            <a:r>
              <a:rPr lang="zh-CN" altLang="en-US" dirty="0"/>
              <a:t>的 </a:t>
            </a:r>
            <a:r>
              <a:rPr lang="en-US" altLang="zh-CN" dirty="0"/>
              <a:t>intruder </a:t>
            </a:r>
            <a:r>
              <a:rPr lang="zh-CN" altLang="en-US" dirty="0"/>
              <a:t>模块，选择 </a:t>
            </a:r>
            <a:r>
              <a:rPr lang="en-US" altLang="zh-CN" dirty="0"/>
              <a:t>Positions </a:t>
            </a:r>
            <a:r>
              <a:rPr lang="zh-CN" altLang="en-US" dirty="0"/>
              <a:t>功能，点击 </a:t>
            </a:r>
            <a:r>
              <a:rPr lang="en-US" altLang="zh-CN" dirty="0"/>
              <a:t>clear$</a:t>
            </a:r>
            <a:r>
              <a:rPr lang="zh-CN" altLang="en-US" dirty="0"/>
              <a:t>按钮</a:t>
            </a:r>
            <a:endParaRPr lang="en-US" altLang="zh-CN" dirty="0"/>
          </a:p>
          <a:p>
            <a:r>
              <a:rPr lang="zh-CN" altLang="en-US" dirty="0"/>
              <a:t>选择需要破解破解的位置，本次破解口令，选择报文中的 </a:t>
            </a:r>
            <a:r>
              <a:rPr lang="en-US" altLang="zh-CN" dirty="0"/>
              <a:t>password </a:t>
            </a:r>
            <a:r>
              <a:rPr lang="zh-CN" altLang="en-US" dirty="0"/>
              <a:t>内容，点击 </a:t>
            </a:r>
            <a:r>
              <a:rPr lang="en-US" altLang="zh-CN" dirty="0"/>
              <a:t>Add$</a:t>
            </a:r>
            <a:r>
              <a:rPr lang="zh-CN" altLang="en-US" dirty="0"/>
              <a:t>按钮</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235573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142777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518390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340344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Söhne"/>
              </a:rPr>
              <a:t>这段代码有一些基本的防爆破措施。具体来说，它对输入的用户名和密码进行了</a:t>
            </a:r>
            <a:r>
              <a:rPr lang="en-US" altLang="zh-CN" b="0" i="0" dirty="0">
                <a:effectLst/>
                <a:latin typeface="Söhne"/>
              </a:rPr>
              <a:t>SQL</a:t>
            </a:r>
            <a:r>
              <a:rPr lang="zh-CN" altLang="en-US" b="0" i="0" dirty="0">
                <a:effectLst/>
                <a:latin typeface="Söhne"/>
              </a:rPr>
              <a:t>注入防御，使用了</a:t>
            </a:r>
            <a:r>
              <a:rPr lang="en-US" altLang="zh-CN" b="0" i="0" dirty="0" err="1">
                <a:effectLst/>
                <a:latin typeface="Söhne"/>
              </a:rPr>
              <a:t>mysqli_real_escape_string</a:t>
            </a:r>
            <a:r>
              <a:rPr lang="en-US" altLang="zh-CN" b="0" i="0" dirty="0">
                <a:effectLst/>
                <a:latin typeface="Söhne"/>
              </a:rPr>
              <a:t>()</a:t>
            </a:r>
            <a:r>
              <a:rPr lang="zh-CN" altLang="en-US" b="0" i="0" dirty="0">
                <a:effectLst/>
                <a:latin typeface="Söhne"/>
              </a:rPr>
              <a:t>函数来转义特殊字符，从而避免了攻击者在输入中插入恶意代码。该代码</a:t>
            </a:r>
            <a:r>
              <a:rPr lang="zh-CN" altLang="en-US" dirty="0"/>
              <a:t>对于登录验证的防护</a:t>
            </a:r>
            <a:r>
              <a:rPr lang="zh-CN" altLang="en-US" b="0" i="0" dirty="0">
                <a:effectLst/>
                <a:latin typeface="Söhne"/>
              </a:rPr>
              <a:t>只增加了一个</a:t>
            </a:r>
            <a:r>
              <a:rPr lang="en-US" altLang="zh-CN" b="0" i="0" dirty="0">
                <a:effectLst/>
                <a:latin typeface="Söhne"/>
              </a:rPr>
              <a:t>sleep(2)</a:t>
            </a:r>
            <a:r>
              <a:rPr lang="zh-CN" altLang="en-US" b="0" i="0" dirty="0">
                <a:effectLst/>
                <a:latin typeface="Söhne"/>
              </a:rPr>
              <a:t>函数调用，使得每次登录尝试之间会有</a:t>
            </a:r>
            <a:r>
              <a:rPr lang="en-US" altLang="zh-CN" b="0" i="0" dirty="0">
                <a:effectLst/>
                <a:latin typeface="Söhne"/>
              </a:rPr>
              <a:t>2</a:t>
            </a:r>
            <a:r>
              <a:rPr lang="zh-CN" altLang="en-US" b="0" i="0" dirty="0">
                <a:effectLst/>
                <a:latin typeface="Söhne"/>
              </a:rPr>
              <a:t>秒的延迟，从而减缓了暴力破解的速度。</a:t>
            </a:r>
            <a:r>
              <a:rPr lang="zh-CN" altLang="en-US" dirty="0"/>
              <a:t>这个做法只能让爆破的速度减慢，我们仍然可以采用暴 力猜解的方式，利用方式同 </a:t>
            </a:r>
            <a:r>
              <a:rPr lang="en-US" altLang="zh-CN" dirty="0"/>
              <a:t>low </a:t>
            </a:r>
            <a:r>
              <a:rPr lang="zh-CN" altLang="en-US" dirty="0"/>
              <a:t>等级。</a:t>
            </a:r>
            <a:endParaRPr lang="en-US" altLang="zh-CN" b="0" i="0" dirty="0">
              <a:effectLst/>
              <a:latin typeface="Söhne"/>
            </a:endParaRPr>
          </a:p>
          <a:p>
            <a:pPr algn="l"/>
            <a:r>
              <a:rPr lang="zh-CN" altLang="en-US" b="0" i="0" dirty="0">
                <a:effectLst/>
                <a:latin typeface="Söhne"/>
              </a:rPr>
              <a:t>该代码仍然存在一些潜在的漏洞和攻击面，如暴力破解可以通过分布式攻击来规避延迟限制。因此，为了更有效地防范暴力破解攻击，需要采取更多的安全措施，例如限制登录尝试次数、使用复杂的密码等。</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14</a:t>
            </a:fld>
            <a:endParaRPr lang="zh-CN" altLang="en-US"/>
          </a:p>
        </p:txBody>
      </p:sp>
    </p:spTree>
    <p:extLst>
      <p:ext uri="{BB962C8B-B14F-4D97-AF65-F5344CB8AC3E}">
        <p14:creationId xmlns:p14="http://schemas.microsoft.com/office/powerpoint/2010/main" val="415617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3545360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2F5E00-5B9C-41CD-8DF8-3181F8B0B6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p:blipFill>
        <p:spPr>
          <a:xfrm>
            <a:off x="4878746" y="-13844"/>
            <a:ext cx="7525799"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2368641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a:extLst>
              <a:ext uri="{FF2B5EF4-FFF2-40B4-BE49-F238E27FC236}">
                <a16:creationId xmlns:a16="http://schemas.microsoft.com/office/drawing/2014/main" id="{6EDAD85A-00BB-47A7-945B-4BAF53F476FD}"/>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92D050"/>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92D050"/>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92D050"/>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92D050"/>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92D050"/>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a:extLst>
              <a:ext uri="{FF2B5EF4-FFF2-40B4-BE49-F238E27FC236}">
                <a16:creationId xmlns:a16="http://schemas.microsoft.com/office/drawing/2014/main" id="{CA077194-128D-476C-9745-132314CF1629}"/>
              </a:ext>
            </a:extLst>
          </p:cNvPr>
          <p:cNvSpPr/>
          <p:nvPr userDrawn="1"/>
        </p:nvSpPr>
        <p:spPr>
          <a:xfrm flipV="1">
            <a:off x="971883" y="1163586"/>
            <a:ext cx="1155300" cy="68568"/>
          </a:xfrm>
          <a:prstGeom prst="round2SameRect">
            <a:avLst>
              <a:gd name="adj1" fmla="val 50000"/>
              <a:gd name="adj2" fmla="val 5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矩形 12">
            <a:extLst>
              <a:ext uri="{FF2B5EF4-FFF2-40B4-BE49-F238E27FC236}">
                <a16:creationId xmlns:a16="http://schemas.microsoft.com/office/drawing/2014/main" id="{28A72677-C77E-4DF3-961C-0D55EE5FE60F}"/>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175F8B"/>
                </a:solidFill>
              </a:defRPr>
            </a:lvl1pPr>
          </a:lstStyle>
          <a:p>
            <a:pPr lvl="0"/>
            <a:endParaRPr lang="zh-CN" altLang="en-US" dirty="0"/>
          </a:p>
        </p:txBody>
      </p:sp>
      <p:sp>
        <p:nvSpPr>
          <p:cNvPr id="14" name="矩形: 剪去单角 13">
            <a:extLst>
              <a:ext uri="{FF2B5EF4-FFF2-40B4-BE49-F238E27FC236}">
                <a16:creationId xmlns:a16="http://schemas.microsoft.com/office/drawing/2014/main" id="{FDED2BD0-0E30-418E-8C84-40EC2826C0CB}"/>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a:extLst>
              <a:ext uri="{FF2B5EF4-FFF2-40B4-BE49-F238E27FC236}">
                <a16:creationId xmlns:a16="http://schemas.microsoft.com/office/drawing/2014/main" id="{FB622B44-6488-49FA-AB40-66099C4523D1}"/>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13" name="平行四边形 12">
            <a:extLst>
              <a:ext uri="{FF2B5EF4-FFF2-40B4-BE49-F238E27FC236}">
                <a16:creationId xmlns:a16="http://schemas.microsoft.com/office/drawing/2014/main" id="{D7406884-F6F7-442D-BB0B-4D2F904BE4DC}"/>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C9238C4-73E9-4488-8236-D27469F385A0}"/>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
        <p:nvSpPr>
          <p:cNvPr id="9" name="文本占位符 16">
            <a:extLst>
              <a:ext uri="{FF2B5EF4-FFF2-40B4-BE49-F238E27FC236}">
                <a16:creationId xmlns:a16="http://schemas.microsoft.com/office/drawing/2014/main" id="{7061D244-FA47-4839-A801-9A944FFF8EAA}"/>
              </a:ext>
            </a:extLst>
          </p:cNvPr>
          <p:cNvSpPr>
            <a:spLocks noGrp="1"/>
          </p:cNvSpPr>
          <p:nvPr>
            <p:ph type="body" sz="quarter" idx="14"/>
          </p:nvPr>
        </p:nvSpPr>
        <p:spPr>
          <a:xfrm>
            <a:off x="1017746" y="1498600"/>
            <a:ext cx="10399554" cy="4286377"/>
          </a:xfrm>
          <a:prstGeom prst="rect">
            <a:avLst/>
          </a:prstGeom>
        </p:spPr>
        <p:txBody>
          <a:bodyPr/>
          <a:lstStyle>
            <a:lvl1pPr marL="363538" indent="-363538">
              <a:lnSpc>
                <a:spcPct val="130000"/>
              </a:lnSpc>
              <a:buClr>
                <a:srgbClr val="175F8B"/>
              </a:buClr>
              <a:buFont typeface="Arial" panose="020B0604020202020204" pitchFamily="34" charset="0"/>
              <a:buChar char="•"/>
              <a:defRPr lang="zh-CN" altLang="en-US" sz="2400" b="1" kern="1200" spc="300" dirty="0">
                <a:solidFill>
                  <a:schemeClr val="tx1">
                    <a:lumMod val="75000"/>
                    <a:lumOff val="25000"/>
                  </a:schemeClr>
                </a:solidFill>
                <a:latin typeface="+mn-lt"/>
                <a:ea typeface="+mn-ea"/>
                <a:cs typeface="+mn-cs"/>
              </a:defRPr>
            </a:lvl1pPr>
            <a:lvl2pPr marL="685800" indent="-228600">
              <a:lnSpc>
                <a:spcPct val="130000"/>
              </a:lnSpc>
              <a:buClr>
                <a:srgbClr val="175F8B"/>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175F8B"/>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175F8B"/>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175F8B"/>
              </a:buClr>
              <a:buFont typeface="Arial" panose="020B0604020202020204" pitchFamily="34" charset="0"/>
              <a:buChar char="•"/>
              <a:defRPr sz="1400" spc="300">
                <a:solidFill>
                  <a:schemeClr val="tx1">
                    <a:lumMod val="50000"/>
                    <a:lumOff val="50000"/>
                  </a:schemeClr>
                </a:solidFill>
              </a:defRPr>
            </a:lvl5pPr>
          </a:lstStyle>
          <a:p>
            <a:pPr marL="363538" lvl="0" indent="-363538" algn="l" defTabSz="914400" rtl="0" eaLnBrk="1" latinLnBrk="0" hangingPunct="1">
              <a:lnSpc>
                <a:spcPct val="130000"/>
              </a:lnSpc>
              <a:spcBef>
                <a:spcPts val="1000"/>
              </a:spcBef>
              <a:buClr>
                <a:srgbClr val="175F8B"/>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86223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175F8B"/>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F1107AAF-A38A-4F6B-A303-6BFFA7057256}"/>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BFCB1C2D-E807-4882-9B9F-157ACC01138E}"/>
              </a:ext>
            </a:extLst>
          </p:cNvPr>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F4FF9E05-41EB-4402-86A6-F253D4C25C9E}"/>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850159" y="-2897899"/>
            <a:ext cx="1181100" cy="1320452"/>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a:extLst>
              <a:ext uri="{FF2B5EF4-FFF2-40B4-BE49-F238E27FC236}">
                <a16:creationId xmlns:a16="http://schemas.microsoft.com/office/drawing/2014/main" id="{76C95B42-F77C-4B76-B4A2-8859F6694536}"/>
              </a:ext>
            </a:extLst>
          </p:cNvPr>
          <p:cNvGrpSpPr/>
          <p:nvPr userDrawn="1"/>
        </p:nvGrpSpPr>
        <p:grpSpPr>
          <a:xfrm>
            <a:off x="9013882" y="2446217"/>
            <a:ext cx="2895851" cy="761295"/>
            <a:chOff x="8201082" y="2090313"/>
            <a:chExt cx="2895851" cy="761295"/>
          </a:xfrm>
        </p:grpSpPr>
        <p:pic>
          <p:nvPicPr>
            <p:cNvPr id="16" name="图片 15">
              <a:extLst>
                <a:ext uri="{FF2B5EF4-FFF2-40B4-BE49-F238E27FC236}">
                  <a16:creationId xmlns:a16="http://schemas.microsoft.com/office/drawing/2014/main" id="{36630DFA-0FAF-4302-A188-320C0BF52FCC}"/>
                </a:ext>
              </a:extLst>
            </p:cNvPr>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Effect>
                        <a14:brightnessContrast bright="100000" contrast="20000"/>
                      </a14:imgEffect>
                    </a14:imgLayer>
                  </a14:imgProps>
                </a:ext>
                <a:ext uri="{28A0092B-C50C-407E-A947-70E740481C1C}">
                  <a14:useLocalDpi xmlns:a14="http://schemas.microsoft.com/office/drawing/2010/main" val="0"/>
                </a:ext>
              </a:extLst>
            </a:blip>
            <a:srcRect l="68781" t="-39299" r="3657"/>
            <a:stretch/>
          </p:blipFill>
          <p:spPr>
            <a:xfrm>
              <a:off x="8335853" y="2090313"/>
              <a:ext cx="2626310" cy="455772"/>
            </a:xfrm>
            <a:prstGeom prst="rect">
              <a:avLst/>
            </a:prstGeom>
          </p:spPr>
        </p:pic>
        <p:pic>
          <p:nvPicPr>
            <p:cNvPr id="12" name="图片 11">
              <a:extLst>
                <a:ext uri="{FF2B5EF4-FFF2-40B4-BE49-F238E27FC236}">
                  <a16:creationId xmlns:a16="http://schemas.microsoft.com/office/drawing/2014/main" id="{18618642-794D-460D-A5F1-EF34C97319E1}"/>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a:extLst>
              <a:ext uri="{FF2B5EF4-FFF2-40B4-BE49-F238E27FC236}">
                <a16:creationId xmlns:a16="http://schemas.microsoft.com/office/drawing/2014/main" id="{62BC467B-8A28-4AF3-9D04-F540A60E1F49}"/>
              </a:ext>
            </a:extLst>
          </p:cNvPr>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7715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a:extLst>
              <a:ext uri="{FF2B5EF4-FFF2-40B4-BE49-F238E27FC236}">
                <a16:creationId xmlns:a16="http://schemas.microsoft.com/office/drawing/2014/main" id="{0A6CD1AB-0EA7-41C2-A48C-02E63ABB39C5}"/>
              </a:ext>
            </a:extLst>
          </p:cNvPr>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5" name="平行四边形 4">
            <a:extLst>
              <a:ext uri="{FF2B5EF4-FFF2-40B4-BE49-F238E27FC236}">
                <a16:creationId xmlns:a16="http://schemas.microsoft.com/office/drawing/2014/main" id="{1A886509-BB94-48D6-B91C-A98B6C84EBDA}"/>
              </a:ext>
            </a:extLst>
          </p:cNvPr>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848A9A7-A5BB-4C53-996F-B184AF28C8FB}"/>
              </a:ext>
            </a:extLst>
          </p:cNvPr>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extLst>
      <p:ext uri="{BB962C8B-B14F-4D97-AF65-F5344CB8AC3E}">
        <p14:creationId xmlns:p14="http://schemas.microsoft.com/office/powerpoint/2010/main" val="3774908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192666A0-B7AF-46D9-8D8C-4D74F59461E3}"/>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1387242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126238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35911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a:extLst>
              <a:ext uri="{FF2B5EF4-FFF2-40B4-BE49-F238E27FC236}">
                <a16:creationId xmlns:a16="http://schemas.microsoft.com/office/drawing/2014/main" id="{FFEF7504-1CBE-4122-93BC-9611028B35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p:blipFill>
        <p:spPr>
          <a:xfrm>
            <a:off x="12951" y="-13844"/>
            <a:ext cx="12179048" cy="6871844"/>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407964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C2426BE-E934-474B-AA84-5FDF1A7162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a:extLst>
              <a:ext uri="{FF2B5EF4-FFF2-40B4-BE49-F238E27FC236}">
                <a16:creationId xmlns:a16="http://schemas.microsoft.com/office/drawing/2014/main" id="{5BF07AB2-7F41-4ADA-A8ED-CC4BC5A62688}"/>
              </a:ext>
            </a:extLst>
          </p:cNvPr>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2AEBE37D-A227-4421-A672-62C6AC13A619}"/>
              </a:ext>
            </a:extLst>
          </p:cNvPr>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a:extLst>
              <a:ext uri="{FF2B5EF4-FFF2-40B4-BE49-F238E27FC236}">
                <a16:creationId xmlns:a16="http://schemas.microsoft.com/office/drawing/2014/main" id="{C5D7FF0B-8922-4688-B5F8-52E70585A55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a:extLst>
              <a:ext uri="{FF2B5EF4-FFF2-40B4-BE49-F238E27FC236}">
                <a16:creationId xmlns:a16="http://schemas.microsoft.com/office/drawing/2014/main" id="{0DC1F6D2-D5DE-4FA1-9369-A2B60320225E}"/>
              </a:ext>
            </a:extLst>
          </p:cNvPr>
          <p:cNvGrpSpPr/>
          <p:nvPr userDrawn="1"/>
        </p:nvGrpSpPr>
        <p:grpSpPr>
          <a:xfrm>
            <a:off x="1142749" y="5385894"/>
            <a:ext cx="2895851" cy="747975"/>
            <a:chOff x="1142749" y="5535283"/>
            <a:chExt cx="2895851" cy="747975"/>
          </a:xfrm>
        </p:grpSpPr>
        <p:pic>
          <p:nvPicPr>
            <p:cNvPr id="25" name="图片 24">
              <a:extLst>
                <a:ext uri="{FF2B5EF4-FFF2-40B4-BE49-F238E27FC236}">
                  <a16:creationId xmlns:a16="http://schemas.microsoft.com/office/drawing/2014/main" id="{B7B446E1-6CF5-486B-8D91-6373830B67F7}"/>
                </a:ext>
              </a:extLst>
            </p:cNvPr>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26" name="图片 25">
              <a:extLst>
                <a:ext uri="{FF2B5EF4-FFF2-40B4-BE49-F238E27FC236}">
                  <a16:creationId xmlns:a16="http://schemas.microsoft.com/office/drawing/2014/main" id="{419F73E6-8430-4D91-B381-92179A8749E9}"/>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156186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a:extLst>
              <a:ext uri="{FF2B5EF4-FFF2-40B4-BE49-F238E27FC236}">
                <a16:creationId xmlns:a16="http://schemas.microsoft.com/office/drawing/2014/main" id="{97D16C68-09BE-48D4-B317-0E62385A4AB7}"/>
              </a:ext>
            </a:extLst>
          </p:cNvPr>
          <p:cNvSpPr txBox="1"/>
          <p:nvPr userDrawn="1"/>
        </p:nvSpPr>
        <p:spPr>
          <a:xfrm>
            <a:off x="921270" y="2093253"/>
            <a:ext cx="2282428" cy="781050"/>
          </a:xfrm>
          <a:prstGeom prst="rect">
            <a:avLst/>
          </a:prstGeom>
        </p:spPr>
        <p:txBody>
          <a:bodyPr vert="horz" rtlCol="0" anchor="t" anchorCtr="0">
            <a:noAutofit/>
          </a:bodyPr>
          <a:lstStyle/>
          <a:p>
            <a:pPr defTabSz="457200">
              <a:lnSpc>
                <a:spcPct val="83333"/>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a:extLst>
              <a:ext uri="{FF2B5EF4-FFF2-40B4-BE49-F238E27FC236}">
                <a16:creationId xmlns:a16="http://schemas.microsoft.com/office/drawing/2014/main" id="{724F8D4B-8C2E-4306-B787-654B6E9690BC}"/>
              </a:ext>
            </a:extLst>
          </p:cNvPr>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a:extLst>
              <a:ext uri="{FF2B5EF4-FFF2-40B4-BE49-F238E27FC236}">
                <a16:creationId xmlns:a16="http://schemas.microsoft.com/office/drawing/2014/main" id="{BD6EAB5C-51C9-44D9-9038-D6187D86B09C}"/>
              </a:ext>
            </a:extLst>
          </p:cNvPr>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 fmla="*/ 5092700 w 9051317"/>
              <a:gd name="connsiteY0" fmla="*/ 0 h 6884544"/>
              <a:gd name="connsiteX1" fmla="*/ 8724495 w 9051317"/>
              <a:gd name="connsiteY1" fmla="*/ 12700 h 6884544"/>
              <a:gd name="connsiteX2" fmla="*/ 8832115 w 9051317"/>
              <a:gd name="connsiteY2" fmla="*/ 478995 h 6884544"/>
              <a:gd name="connsiteX3" fmla="*/ 9051317 w 9051317"/>
              <a:gd name="connsiteY3" fmla="*/ 2653428 h 6884544"/>
              <a:gd name="connsiteX4" fmla="*/ 8203435 w 9051317"/>
              <a:gd name="connsiteY4" fmla="*/ 6853135 h 6884544"/>
              <a:gd name="connsiteX5" fmla="*/ 8189236 w 9051317"/>
              <a:gd name="connsiteY5" fmla="*/ 6884544 h 6884544"/>
              <a:gd name="connsiteX6" fmla="*/ 0 w 9051317"/>
              <a:gd name="connsiteY6" fmla="*/ 6884544 h 6884544"/>
              <a:gd name="connsiteX7" fmla="*/ 5092700 w 9051317"/>
              <a:gd name="connsiteY7" fmla="*/ 0 h 6884544"/>
              <a:gd name="connsiteX0" fmla="*/ 0 w 3958617"/>
              <a:gd name="connsiteY0" fmla="*/ 0 h 6884544"/>
              <a:gd name="connsiteX1" fmla="*/ 3631795 w 3958617"/>
              <a:gd name="connsiteY1" fmla="*/ 12700 h 6884544"/>
              <a:gd name="connsiteX2" fmla="*/ 3739415 w 3958617"/>
              <a:gd name="connsiteY2" fmla="*/ 478995 h 6884544"/>
              <a:gd name="connsiteX3" fmla="*/ 3958617 w 3958617"/>
              <a:gd name="connsiteY3" fmla="*/ 2653428 h 6884544"/>
              <a:gd name="connsiteX4" fmla="*/ 3110735 w 3958617"/>
              <a:gd name="connsiteY4" fmla="*/ 6853135 h 6884544"/>
              <a:gd name="connsiteX5" fmla="*/ 3096536 w 3958617"/>
              <a:gd name="connsiteY5" fmla="*/ 6884544 h 6884544"/>
              <a:gd name="connsiteX6" fmla="*/ 0 w 3958617"/>
              <a:gd name="connsiteY6" fmla="*/ 6884544 h 6884544"/>
              <a:gd name="connsiteX7" fmla="*/ 0 w 3958617"/>
              <a:gd name="connsiteY7" fmla="*/ 0 h 688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BB2CC4E1-7380-47A3-B004-2A40D778D829}"/>
              </a:ext>
            </a:extLst>
          </p:cNvPr>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 fmla="*/ 4523504 w 7775476"/>
              <a:gd name="connsiteY0" fmla="*/ 0 h 6870674"/>
              <a:gd name="connsiteX1" fmla="*/ 7326808 w 7775476"/>
              <a:gd name="connsiteY1" fmla="*/ 12674 h 6870674"/>
              <a:gd name="connsiteX2" fmla="*/ 7370317 w 7775476"/>
              <a:gd name="connsiteY2" fmla="*/ 119746 h 6870674"/>
              <a:gd name="connsiteX3" fmla="*/ 7775476 w 7775476"/>
              <a:gd name="connsiteY3" fmla="*/ 2347313 h 6870674"/>
              <a:gd name="connsiteX4" fmla="*/ 6040912 w 7775476"/>
              <a:gd name="connsiteY4" fmla="*/ 6703392 h 6870674"/>
              <a:gd name="connsiteX5" fmla="*/ 5876541 w 7775476"/>
              <a:gd name="connsiteY5" fmla="*/ 6870674 h 6870674"/>
              <a:gd name="connsiteX6" fmla="*/ 0 w 7775476"/>
              <a:gd name="connsiteY6" fmla="*/ 6870674 h 6870674"/>
              <a:gd name="connsiteX7" fmla="*/ 4523504 w 7775476"/>
              <a:gd name="connsiteY7" fmla="*/ 0 h 6870674"/>
              <a:gd name="connsiteX0" fmla="*/ 0 w 3251972"/>
              <a:gd name="connsiteY0" fmla="*/ 0 h 6870674"/>
              <a:gd name="connsiteX1" fmla="*/ 2803304 w 3251972"/>
              <a:gd name="connsiteY1" fmla="*/ 12674 h 6870674"/>
              <a:gd name="connsiteX2" fmla="*/ 2846813 w 3251972"/>
              <a:gd name="connsiteY2" fmla="*/ 119746 h 6870674"/>
              <a:gd name="connsiteX3" fmla="*/ 3251972 w 3251972"/>
              <a:gd name="connsiteY3" fmla="*/ 2347313 h 6870674"/>
              <a:gd name="connsiteX4" fmla="*/ 1517408 w 3251972"/>
              <a:gd name="connsiteY4" fmla="*/ 6703392 h 6870674"/>
              <a:gd name="connsiteX5" fmla="*/ 1353037 w 3251972"/>
              <a:gd name="connsiteY5" fmla="*/ 6870674 h 6870674"/>
              <a:gd name="connsiteX6" fmla="*/ 0 w 3251972"/>
              <a:gd name="connsiteY6" fmla="*/ 6858000 h 6870674"/>
              <a:gd name="connsiteX7" fmla="*/ 0 w 3251972"/>
              <a:gd name="connsiteY7" fmla="*/ 0 h 687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a:extLst>
              <a:ext uri="{FF2B5EF4-FFF2-40B4-BE49-F238E27FC236}">
                <a16:creationId xmlns:a16="http://schemas.microsoft.com/office/drawing/2014/main" id="{BEBD6282-AE46-4FC1-BD41-226149B53843}"/>
              </a:ext>
            </a:extLst>
          </p:cNvPr>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453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0B79D9FE-9926-4B65-873C-101156698B56}"/>
              </a:ext>
            </a:extLst>
          </p:cNvPr>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a:extLst>
              <a:ext uri="{FF2B5EF4-FFF2-40B4-BE49-F238E27FC236}">
                <a16:creationId xmlns:a16="http://schemas.microsoft.com/office/drawing/2014/main" id="{1ED53AB2-8A56-464B-B4B9-C961F4B31A6A}"/>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11" name="图片 10">
            <a:extLst>
              <a:ext uri="{FF2B5EF4-FFF2-40B4-BE49-F238E27FC236}">
                <a16:creationId xmlns:a16="http://schemas.microsoft.com/office/drawing/2014/main" id="{DC9A4FD3-F506-4606-A295-6F8FD7776526}"/>
              </a:ext>
            </a:extLst>
          </p:cNvPr>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1119809" y="2801269"/>
            <a:ext cx="1181100" cy="1320452"/>
          </a:xfrm>
          <a:prstGeom prst="rect">
            <a:avLst/>
          </a:prstGeom>
        </p:spPr>
      </p:pic>
    </p:spTree>
    <p:extLst>
      <p:ext uri="{BB962C8B-B14F-4D97-AF65-F5344CB8AC3E}">
        <p14:creationId xmlns:p14="http://schemas.microsoft.com/office/powerpoint/2010/main" val="49976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175F8B"/>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a:extLst>
              <a:ext uri="{FF2B5EF4-FFF2-40B4-BE49-F238E27FC236}">
                <a16:creationId xmlns:a16="http://schemas.microsoft.com/office/drawing/2014/main" id="{C3B26717-FDA4-4F26-9FCA-EBA182F70EF2}"/>
              </a:ext>
            </a:extLst>
          </p:cNvPr>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flipV="1">
            <a:off x="0" y="-1"/>
            <a:ext cx="12192000" cy="2411846"/>
          </a:xfrm>
          <a:prstGeom prst="round2SameRect">
            <a:avLst>
              <a:gd name="adj1" fmla="val 38659"/>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
        <p:nvSpPr>
          <p:cNvPr id="8" name="标题 13">
            <a:extLst>
              <a:ext uri="{FF2B5EF4-FFF2-40B4-BE49-F238E27FC236}">
                <a16:creationId xmlns:a16="http://schemas.microsoft.com/office/drawing/2014/main" id="{3340E65D-34C4-46A8-BF3C-A598C812F427}"/>
              </a:ext>
            </a:extLst>
          </p:cNvPr>
          <p:cNvSpPr txBox="1">
            <a:spLocks/>
          </p:cNvSpPr>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a:extLst>
              <a:ext uri="{FF2B5EF4-FFF2-40B4-BE49-F238E27FC236}">
                <a16:creationId xmlns:a16="http://schemas.microsoft.com/office/drawing/2014/main" id="{F8272E20-54D5-4331-9A61-EED5BEA34270}"/>
              </a:ext>
            </a:extLst>
          </p:cNvPr>
          <p:cNvGrpSpPr/>
          <p:nvPr userDrawn="1"/>
        </p:nvGrpSpPr>
        <p:grpSpPr>
          <a:xfrm>
            <a:off x="8330949" y="732786"/>
            <a:ext cx="2895851" cy="747975"/>
            <a:chOff x="1142749" y="5535283"/>
            <a:chExt cx="2895851" cy="747975"/>
          </a:xfrm>
        </p:grpSpPr>
        <p:pic>
          <p:nvPicPr>
            <p:cNvPr id="11" name="图片 10">
              <a:extLst>
                <a:ext uri="{FF2B5EF4-FFF2-40B4-BE49-F238E27FC236}">
                  <a16:creationId xmlns:a16="http://schemas.microsoft.com/office/drawing/2014/main" id="{F29375F3-17D9-4F26-A5A8-65B1D2F886C3}"/>
                </a:ext>
              </a:extLst>
            </p:cNvPr>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68781" t="-39299" r="3657"/>
            <a:stretch/>
          </p:blipFill>
          <p:spPr>
            <a:xfrm>
              <a:off x="1231900" y="5535283"/>
              <a:ext cx="2626310" cy="455772"/>
            </a:xfrm>
            <a:prstGeom prst="rect">
              <a:avLst/>
            </a:prstGeom>
          </p:spPr>
        </p:pic>
        <p:pic>
          <p:nvPicPr>
            <p:cNvPr id="12" name="图片 11">
              <a:extLst>
                <a:ext uri="{FF2B5EF4-FFF2-40B4-BE49-F238E27FC236}">
                  <a16:creationId xmlns:a16="http://schemas.microsoft.com/office/drawing/2014/main" id="{B6277559-1A23-4398-9EE5-991AD8C5AFA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extLst>
      <p:ext uri="{BB962C8B-B14F-4D97-AF65-F5344CB8AC3E}">
        <p14:creationId xmlns:p14="http://schemas.microsoft.com/office/powerpoint/2010/main" val="342619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a:extLst>
              <a:ext uri="{FF2B5EF4-FFF2-40B4-BE49-F238E27FC236}">
                <a16:creationId xmlns:a16="http://schemas.microsoft.com/office/drawing/2014/main" id="{67FC2370-9903-431E-9BFF-5851F1A7F254}"/>
              </a:ext>
            </a:extLst>
          </p:cNvPr>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a:extLst>
              <a:ext uri="{FF2B5EF4-FFF2-40B4-BE49-F238E27FC236}">
                <a16:creationId xmlns:a16="http://schemas.microsoft.com/office/drawing/2014/main" id="{C6EAC59D-4349-45BF-8343-EDDEA7B82FDE}"/>
              </a:ext>
            </a:extLst>
          </p:cNvPr>
          <p:cNvSpPr/>
          <p:nvPr userDrawn="1"/>
        </p:nvSpPr>
        <p:spPr>
          <a:xfrm rot="16200000" flipV="1">
            <a:off x="4698772" y="-2328498"/>
            <a:ext cx="1681026" cy="11078572"/>
          </a:xfrm>
          <a:prstGeom prst="round2SameRect">
            <a:avLst>
              <a:gd name="adj1" fmla="val 50000"/>
              <a:gd name="adj2" fmla="val 0"/>
            </a:avLst>
          </a:prstGeom>
          <a:solidFill>
            <a:srgbClr val="175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a:extLst>
              <a:ext uri="{FF2B5EF4-FFF2-40B4-BE49-F238E27FC236}">
                <a16:creationId xmlns:a16="http://schemas.microsoft.com/office/drawing/2014/main" id="{D1422562-90E9-478A-BD5F-F1C753494C8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pPr/>
              <a:t>‹#›</a:t>
            </a:fld>
            <a:endParaRPr lang="zh-CN" altLang="en-US"/>
          </a:p>
        </p:txBody>
      </p:sp>
      <p:pic>
        <p:nvPicPr>
          <p:cNvPr id="8" name="图片 7">
            <a:extLst>
              <a:ext uri="{FF2B5EF4-FFF2-40B4-BE49-F238E27FC236}">
                <a16:creationId xmlns:a16="http://schemas.microsoft.com/office/drawing/2014/main" id="{C138471D-4522-426B-8825-789963116C36}"/>
              </a:ext>
            </a:extLst>
          </p:cNvPr>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9793909" y="2550562"/>
            <a:ext cx="1181100" cy="1320452"/>
          </a:xfrm>
          <a:prstGeom prst="rect">
            <a:avLst/>
          </a:prstGeom>
        </p:spPr>
      </p:pic>
    </p:spTree>
    <p:extLst>
      <p:ext uri="{BB962C8B-B14F-4D97-AF65-F5344CB8AC3E}">
        <p14:creationId xmlns:p14="http://schemas.microsoft.com/office/powerpoint/2010/main" val="29310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a:extLst>
              <a:ext uri="{FF2B5EF4-FFF2-40B4-BE49-F238E27FC236}">
                <a16:creationId xmlns:a16="http://schemas.microsoft.com/office/drawing/2014/main" id="{9C2FEFC0-9A89-4F07-B1CD-33CD8C751EFD}"/>
              </a:ext>
            </a:extLst>
          </p:cNvPr>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175F8B"/>
                </a:solidFill>
              </a:defRPr>
            </a:lvl1pPr>
          </a:lstStyle>
          <a:p>
            <a:r>
              <a:rPr lang="zh-CN" altLang="en-US" dirty="0"/>
              <a:t>单击此处编辑母版标题样式</a:t>
            </a:r>
          </a:p>
        </p:txBody>
      </p:sp>
      <p:sp>
        <p:nvSpPr>
          <p:cNvPr id="19" name="文本占位符 38">
            <a:extLst>
              <a:ext uri="{FF2B5EF4-FFF2-40B4-BE49-F238E27FC236}">
                <a16:creationId xmlns:a16="http://schemas.microsoft.com/office/drawing/2014/main" id="{087AB473-276D-46A5-8DF3-B88633F40F5E}"/>
              </a:ext>
            </a:extLst>
          </p:cNvPr>
          <p:cNvSpPr>
            <a:spLocks noGrp="1"/>
          </p:cNvSpPr>
          <p:nvPr>
            <p:ph type="body" sz="quarter" idx="1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a:extLst>
              <a:ext uri="{FF2B5EF4-FFF2-40B4-BE49-F238E27FC236}">
                <a16:creationId xmlns:a16="http://schemas.microsoft.com/office/drawing/2014/main" id="{55E2D012-770F-467C-AB53-8051EA55EFDF}"/>
              </a:ext>
            </a:extLst>
          </p:cNvPr>
          <p:cNvCxnSpPr>
            <a:cxnSpLocks/>
          </p:cNvCxnSpPr>
          <p:nvPr userDrawn="1"/>
        </p:nvCxnSpPr>
        <p:spPr>
          <a:xfrm>
            <a:off x="1418471" y="2344233"/>
            <a:ext cx="9554329"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2" name="矩形: 圆顶角 11">
            <a:extLst>
              <a:ext uri="{FF2B5EF4-FFF2-40B4-BE49-F238E27FC236}">
                <a16:creationId xmlns:a16="http://schemas.microsoft.com/office/drawing/2014/main" id="{26385CF2-BF7F-4D1B-B7F7-C14846B24D94}"/>
              </a:ext>
            </a:extLst>
          </p:cNvPr>
          <p:cNvSpPr/>
          <p:nvPr userDrawn="1"/>
        </p:nvSpPr>
        <p:spPr>
          <a:xfrm rot="16200000" flipV="1">
            <a:off x="-2540271" y="3174998"/>
            <a:ext cx="5817139" cy="736601"/>
          </a:xfrm>
          <a:prstGeom prst="round2SameRect">
            <a:avLst>
              <a:gd name="adj1" fmla="val 50000"/>
              <a:gd name="adj2" fmla="val 0"/>
            </a:avLst>
          </a:prstGeom>
          <a:solidFill>
            <a:srgbClr val="175F8B"/>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a:extLst>
              <a:ext uri="{FF2B5EF4-FFF2-40B4-BE49-F238E27FC236}">
                <a16:creationId xmlns:a16="http://schemas.microsoft.com/office/drawing/2014/main" id="{AAFD3512-4D16-4604-BEE9-BB330CE60F98}"/>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pic>
        <p:nvPicPr>
          <p:cNvPr id="9" name="图片 8">
            <a:extLst>
              <a:ext uri="{FF2B5EF4-FFF2-40B4-BE49-F238E27FC236}">
                <a16:creationId xmlns:a16="http://schemas.microsoft.com/office/drawing/2014/main" id="{3648C9C3-6044-43DE-BE80-7786E0BE3A8D}"/>
              </a:ext>
            </a:extLst>
          </p:cNvPr>
          <p:cNvPicPr>
            <a:picLocks noChangeAspect="1"/>
          </p:cNvPicPr>
          <p:nvPr userDrawn="1"/>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Effect>
                      <a14:brightnessContrast bright="100000"/>
                    </a14:imgEffect>
                  </a14:imgLayer>
                </a14:imgProps>
              </a:ext>
              <a:ext uri="{28A0092B-C50C-407E-A947-70E740481C1C}">
                <a14:useLocalDpi xmlns:a14="http://schemas.microsoft.com/office/drawing/2010/main" val="0"/>
              </a:ext>
            </a:extLst>
          </a:blip>
          <a:srcRect l="2346" r="68249"/>
          <a:stretch/>
        </p:blipFill>
        <p:spPr>
          <a:xfrm>
            <a:off x="86033" y="748756"/>
            <a:ext cx="564529" cy="631135"/>
          </a:xfrm>
          <a:prstGeom prst="rect">
            <a:avLst/>
          </a:prstGeom>
        </p:spPr>
      </p:pic>
    </p:spTree>
    <p:extLst>
      <p:ext uri="{BB962C8B-B14F-4D97-AF65-F5344CB8AC3E}">
        <p14:creationId xmlns:p14="http://schemas.microsoft.com/office/powerpoint/2010/main" val="421563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a:extLst>
              <a:ext uri="{FF2B5EF4-FFF2-40B4-BE49-F238E27FC236}">
                <a16:creationId xmlns:a16="http://schemas.microsoft.com/office/drawing/2014/main" id="{9C3CF109-AFDF-4405-B2CB-EE413ABA97A2}"/>
              </a:ext>
            </a:extLst>
          </p:cNvPr>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pPr/>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98" r:id="rId1"/>
    <p:sldLayoutId id="2147483670" r:id="rId2"/>
    <p:sldLayoutId id="2147483692" r:id="rId3"/>
    <p:sldLayoutId id="2147483693" r:id="rId4"/>
    <p:sldLayoutId id="2147483697" r:id="rId5"/>
    <p:sldLayoutId id="2147483675" r:id="rId6"/>
    <p:sldLayoutId id="2147483680" r:id="rId7"/>
    <p:sldLayoutId id="2147483696" r:id="rId8"/>
    <p:sldLayoutId id="2147483681" r:id="rId9"/>
    <p:sldLayoutId id="2147483651" r:id="rId10"/>
    <p:sldLayoutId id="2147483695" r:id="rId11"/>
    <p:sldLayoutId id="2147483684" r:id="rId12"/>
    <p:sldLayoutId id="2147483652" r:id="rId13"/>
    <p:sldLayoutId id="214748369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B45B937-0D79-418B-B976-45D30CFEE532}"/>
              </a:ext>
            </a:extLst>
          </p:cNvPr>
          <p:cNvSpPr>
            <a:spLocks noGrp="1"/>
          </p:cNvSpPr>
          <p:nvPr>
            <p:ph type="title"/>
          </p:nvPr>
        </p:nvSpPr>
        <p:spPr/>
        <p:txBody>
          <a:bodyPr/>
          <a:lstStyle/>
          <a:p>
            <a:r>
              <a:rPr lang="zh-CN" altLang="en-US" spc="600" dirty="0"/>
              <a:t>暴力破解</a:t>
            </a:r>
            <a:br>
              <a:rPr lang="en-US" altLang="zh-CN" spc="600" dirty="0"/>
            </a:br>
            <a:r>
              <a:rPr lang="en-US" altLang="zh-CN" spc="600" dirty="0"/>
              <a:t>(Brute Force)</a:t>
            </a:r>
            <a:r>
              <a:rPr lang="zh-CN" altLang="en-US" spc="600" dirty="0"/>
              <a:t>实验</a:t>
            </a:r>
            <a:endParaRPr lang="zh-CN" altLang="en-US" dirty="0"/>
          </a:p>
        </p:txBody>
      </p:sp>
    </p:spTree>
    <p:extLst>
      <p:ext uri="{BB962C8B-B14F-4D97-AF65-F5344CB8AC3E}">
        <p14:creationId xmlns:p14="http://schemas.microsoft.com/office/powerpoint/2010/main" val="39467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Low</a:t>
            </a:r>
            <a:r>
              <a:rPr lang="zh-CN" altLang="en-US" spc="300" dirty="0"/>
              <a:t> </a:t>
            </a:r>
            <a:r>
              <a:rPr lang="en-US" altLang="zh-CN" spc="300" dirty="0"/>
              <a:t>Sec</a:t>
            </a:r>
            <a:r>
              <a:rPr lang="en-US" altLang="zh-CN" dirty="0"/>
              <a:t>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514350" indent="-514350">
              <a:buAutoNum type="arabicPeriod" startAt="3"/>
            </a:pPr>
            <a:r>
              <a:rPr lang="zh-CN" altLang="en-US" sz="2800" dirty="0"/>
              <a:t>发送报文至</a:t>
            </a:r>
            <a:r>
              <a:rPr lang="en-US" altLang="zh-CN" sz="2800" dirty="0"/>
              <a:t>intruder</a:t>
            </a:r>
          </a:p>
          <a:p>
            <a:pPr marL="514350" indent="-514350">
              <a:buAutoNum type="arabicPeriod" startAt="3"/>
            </a:pPr>
            <a:endParaRPr lang="en-US" altLang="zh-CN" sz="2800" dirty="0"/>
          </a:p>
          <a:p>
            <a:pPr marL="514350" indent="-514350">
              <a:buAutoNum type="arabicPeriod" startAt="3"/>
            </a:pPr>
            <a:endParaRPr lang="en-US" altLang="zh-CN" sz="2800" dirty="0"/>
          </a:p>
          <a:p>
            <a:pPr marL="514350" indent="-514350">
              <a:buAutoNum type="arabicPeriod" startAt="4"/>
            </a:pPr>
            <a:r>
              <a:rPr lang="zh-CN" altLang="en-US" sz="2800" dirty="0"/>
              <a:t>设置攻击位置</a:t>
            </a:r>
            <a:endParaRPr lang="en-US" altLang="zh-CN" sz="28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10</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6" name="图片 5">
            <a:extLst>
              <a:ext uri="{FF2B5EF4-FFF2-40B4-BE49-F238E27FC236}">
                <a16:creationId xmlns:a16="http://schemas.microsoft.com/office/drawing/2014/main" id="{29A9C7EA-5686-59EF-4E1E-D6FB01A38172}"/>
              </a:ext>
            </a:extLst>
          </p:cNvPr>
          <p:cNvPicPr>
            <a:picLocks noChangeAspect="1"/>
          </p:cNvPicPr>
          <p:nvPr/>
        </p:nvPicPr>
        <p:blipFill>
          <a:blip r:embed="rId3"/>
          <a:stretch>
            <a:fillRect/>
          </a:stretch>
        </p:blipFill>
        <p:spPr>
          <a:xfrm>
            <a:off x="5954839" y="2359057"/>
            <a:ext cx="4397121" cy="1638442"/>
          </a:xfrm>
          <a:prstGeom prst="rect">
            <a:avLst/>
          </a:prstGeom>
        </p:spPr>
      </p:pic>
      <p:pic>
        <p:nvPicPr>
          <p:cNvPr id="10" name="图片 9">
            <a:extLst>
              <a:ext uri="{FF2B5EF4-FFF2-40B4-BE49-F238E27FC236}">
                <a16:creationId xmlns:a16="http://schemas.microsoft.com/office/drawing/2014/main" id="{EAA12FF0-0623-05E1-0112-E6083DEFA491}"/>
              </a:ext>
            </a:extLst>
          </p:cNvPr>
          <p:cNvPicPr>
            <a:picLocks noChangeAspect="1"/>
          </p:cNvPicPr>
          <p:nvPr/>
        </p:nvPicPr>
        <p:blipFill>
          <a:blip r:embed="rId4"/>
          <a:stretch>
            <a:fillRect/>
          </a:stretch>
        </p:blipFill>
        <p:spPr>
          <a:xfrm>
            <a:off x="4434954" y="4280939"/>
            <a:ext cx="7132938" cy="1935648"/>
          </a:xfrm>
          <a:prstGeom prst="rect">
            <a:avLst/>
          </a:prstGeom>
        </p:spPr>
      </p:pic>
    </p:spTree>
    <p:extLst>
      <p:ext uri="{BB962C8B-B14F-4D97-AF65-F5344CB8AC3E}">
        <p14:creationId xmlns:p14="http://schemas.microsoft.com/office/powerpoint/2010/main" val="2752595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Low</a:t>
            </a:r>
            <a:r>
              <a:rPr lang="zh-CN" altLang="en-US" spc="300" dirty="0"/>
              <a:t> </a:t>
            </a:r>
            <a:r>
              <a:rPr lang="en-US" altLang="zh-CN" spc="300" dirty="0"/>
              <a:t>Sec</a:t>
            </a:r>
            <a:r>
              <a:rPr lang="en-US" altLang="zh-CN" dirty="0"/>
              <a:t>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514350" indent="-514350">
              <a:buAutoNum type="arabicPeriod" startAt="5"/>
            </a:pPr>
            <a:r>
              <a:rPr lang="zh-CN" altLang="en-US" sz="2800" dirty="0"/>
              <a:t>设置攻击</a:t>
            </a:r>
            <a:r>
              <a:rPr lang="en-US" altLang="zh-CN" sz="2800" dirty="0"/>
              <a:t>payloads</a:t>
            </a:r>
          </a:p>
          <a:p>
            <a:pPr marL="514350" indent="-514350">
              <a:buAutoNum type="arabicPeriod" startAt="5"/>
            </a:pPr>
            <a:endParaRPr lang="en-US" altLang="zh-CN" sz="2800" dirty="0"/>
          </a:p>
          <a:p>
            <a:endParaRPr lang="en-US" altLang="zh-CN" sz="2800" dirty="0"/>
          </a:p>
          <a:p>
            <a:r>
              <a:rPr lang="en-US" altLang="zh-CN" sz="2800" dirty="0"/>
              <a:t>6.  </a:t>
            </a:r>
            <a:r>
              <a:rPr lang="zh-CN" altLang="en-US" sz="2800" dirty="0"/>
              <a:t>完成攻击</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11</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9" name="图片 8">
            <a:extLst>
              <a:ext uri="{FF2B5EF4-FFF2-40B4-BE49-F238E27FC236}">
                <a16:creationId xmlns:a16="http://schemas.microsoft.com/office/drawing/2014/main" id="{975C243C-2708-C4D2-948D-B26D956DC400}"/>
              </a:ext>
            </a:extLst>
          </p:cNvPr>
          <p:cNvPicPr>
            <a:picLocks noChangeAspect="1"/>
          </p:cNvPicPr>
          <p:nvPr/>
        </p:nvPicPr>
        <p:blipFill>
          <a:blip r:embed="rId3"/>
          <a:stretch>
            <a:fillRect/>
          </a:stretch>
        </p:blipFill>
        <p:spPr>
          <a:xfrm>
            <a:off x="5897684" y="2450724"/>
            <a:ext cx="4511431" cy="2126164"/>
          </a:xfrm>
          <a:prstGeom prst="rect">
            <a:avLst/>
          </a:prstGeom>
        </p:spPr>
      </p:pic>
    </p:spTree>
    <p:extLst>
      <p:ext uri="{BB962C8B-B14F-4D97-AF65-F5344CB8AC3E}">
        <p14:creationId xmlns:p14="http://schemas.microsoft.com/office/powerpoint/2010/main" val="2435860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Low</a:t>
            </a:r>
            <a:r>
              <a:rPr lang="zh-CN" altLang="en-US" spc="300" dirty="0"/>
              <a:t> </a:t>
            </a:r>
            <a:r>
              <a:rPr lang="en-US" altLang="zh-CN" spc="300" dirty="0"/>
              <a:t>Sec</a:t>
            </a:r>
            <a:r>
              <a:rPr lang="en-US" altLang="zh-CN" dirty="0"/>
              <a:t>urity Level</a:t>
            </a:r>
            <a:endParaRPr lang="zh-CN" altLang="en-US" spc="3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12</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C20AB117-58B2-53E9-CEFB-0A2A1071FD6B}"/>
              </a:ext>
            </a:extLst>
          </p:cNvPr>
          <p:cNvSpPr>
            <a:spLocks noGrp="1"/>
          </p:cNvSpPr>
          <p:nvPr>
            <p:ph type="body" sz="quarter" idx="11"/>
          </p:nvPr>
        </p:nvSpPr>
        <p:spPr/>
        <p:txBody>
          <a:bodyPr/>
          <a:lstStyle/>
          <a:p>
            <a:endParaRPr lang="zh-CN" altLang="en-US"/>
          </a:p>
        </p:txBody>
      </p:sp>
      <p:pic>
        <p:nvPicPr>
          <p:cNvPr id="10" name="图片 9">
            <a:extLst>
              <a:ext uri="{FF2B5EF4-FFF2-40B4-BE49-F238E27FC236}">
                <a16:creationId xmlns:a16="http://schemas.microsoft.com/office/drawing/2014/main" id="{F3190597-1CFE-07A8-77B2-F0613179F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048" y="2474714"/>
            <a:ext cx="9175957" cy="3938787"/>
          </a:xfrm>
          <a:prstGeom prst="rect">
            <a:avLst/>
          </a:prstGeom>
        </p:spPr>
      </p:pic>
    </p:spTree>
    <p:extLst>
      <p:ext uri="{BB962C8B-B14F-4D97-AF65-F5344CB8AC3E}">
        <p14:creationId xmlns:p14="http://schemas.microsoft.com/office/powerpoint/2010/main" val="16249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返回报文长度</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zh-CN" sz="2800" dirty="0"/>
              <a:t>当登陆成功时，页面信息也就是服务器返回的信息（数据包）与登录失败时的返回信息不同，但是一般登录失败时返回的数据包基本是相同的</a:t>
            </a:r>
            <a:r>
              <a:rPr lang="zh-CN" altLang="en-US" sz="2800" dirty="0"/>
              <a:t>。</a:t>
            </a:r>
            <a:endParaRPr lang="zh-CN" altLang="zh-CN" sz="2800" dirty="0"/>
          </a:p>
          <a:p>
            <a:r>
              <a:rPr lang="en-US" altLang="zh-CN" sz="2800" dirty="0"/>
              <a:t>         </a:t>
            </a:r>
            <a:r>
              <a:rPr lang="zh-CN" altLang="zh-CN" sz="2800" dirty="0"/>
              <a:t>这就导致了所有登录失败的回包长度都相同，一旦登陆成功，该数据包长度就与其他包</a:t>
            </a:r>
            <a:r>
              <a:rPr lang="en-US" altLang="zh-CN" sz="2800" dirty="0"/>
              <a:t>Length</a:t>
            </a:r>
            <a:r>
              <a:rPr lang="zh-CN" altLang="zh-CN" sz="2800" dirty="0"/>
              <a:t>不同，所以能够达到一个结果的反馈</a:t>
            </a:r>
            <a:r>
              <a:rPr lang="zh-CN" altLang="en-US" sz="2800" dirty="0"/>
              <a:t>。</a:t>
            </a:r>
            <a:endParaRPr lang="zh-CN" altLang="zh-CN" sz="2800" dirty="0"/>
          </a:p>
          <a:p>
            <a:endParaRPr lang="zh-CN" altLang="en-US" sz="28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13</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spTree>
    <p:extLst>
      <p:ext uri="{BB962C8B-B14F-4D97-AF65-F5344CB8AC3E}">
        <p14:creationId xmlns:p14="http://schemas.microsoft.com/office/powerpoint/2010/main" val="37945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14</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73443" y="443365"/>
            <a:ext cx="9845113" cy="1172041"/>
          </a:xfrm>
          <a:prstGeom prst="rect">
            <a:avLst/>
          </a:prstGeom>
        </p:spPr>
        <p:txBody>
          <a:bodyPr vert="horz" rtlCol="0" anchor="t" anchorCtr="0">
            <a:noAutofit/>
          </a:bodyPr>
          <a:lstStyle/>
          <a:p>
            <a:pPr algn="ctr">
              <a:lnSpc>
                <a:spcPct val="100000"/>
              </a:lnSpc>
            </a:pPr>
            <a:r>
              <a:rPr lang="en-US" altLang="zh-CN" sz="8800" b="1" dirty="0">
                <a:gradFill flip="none" rotWithShape="1">
                  <a:gsLst>
                    <a:gs pos="0">
                      <a:srgbClr val="D7C1A9"/>
                    </a:gs>
                    <a:gs pos="74418">
                      <a:srgbClr val="D7C1A9">
                        <a:alpha val="0"/>
                      </a:srgbClr>
                    </a:gs>
                  </a:gsLst>
                  <a:lin ang="5400000"/>
                </a:gradFill>
                <a:latin typeface="+mj-ea"/>
                <a:ea typeface="+mj-ea"/>
              </a:rPr>
              <a:t>Medium</a:t>
            </a:r>
            <a:r>
              <a:rPr lang="en-US" altLang="zh-CN" sz="8800" b="1" i="0" dirty="0">
                <a:gradFill flip="none" rotWithShape="1">
                  <a:gsLst>
                    <a:gs pos="0">
                      <a:srgbClr val="D7C1A9"/>
                    </a:gs>
                    <a:gs pos="74418">
                      <a:srgbClr val="D7C1A9">
                        <a:alpha val="0"/>
                      </a:srgbClr>
                    </a:gs>
                  </a:gsLst>
                  <a:lin ang="5400000"/>
                </a:gradFill>
                <a:latin typeface="+mj-ea"/>
                <a:ea typeface="+mj-ea"/>
              </a:rPr>
              <a:t> Security</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62F122BC-1CBB-61B5-AC85-1EA64A07AB69}"/>
              </a:ext>
            </a:extLst>
          </p:cNvPr>
          <p:cNvSpPr>
            <a:spLocks noGrp="1"/>
          </p:cNvSpPr>
          <p:nvPr>
            <p:ph type="body" sz="quarter" idx="11"/>
          </p:nvPr>
        </p:nvSpPr>
        <p:spPr/>
        <p:txBody>
          <a:bodyPr/>
          <a:lstStyle/>
          <a:p>
            <a:endParaRPr lang="zh-CN" altLang="en-US" dirty="0"/>
          </a:p>
        </p:txBody>
      </p:sp>
      <p:pic>
        <p:nvPicPr>
          <p:cNvPr id="4" name="图片 3">
            <a:extLst>
              <a:ext uri="{FF2B5EF4-FFF2-40B4-BE49-F238E27FC236}">
                <a16:creationId xmlns:a16="http://schemas.microsoft.com/office/drawing/2014/main" id="{966114F9-B726-15E7-2567-367ACF9B6FF4}"/>
              </a:ext>
            </a:extLst>
          </p:cNvPr>
          <p:cNvPicPr>
            <a:picLocks noChangeAspect="1"/>
          </p:cNvPicPr>
          <p:nvPr/>
        </p:nvPicPr>
        <p:blipFill>
          <a:blip r:embed="rId3"/>
          <a:stretch>
            <a:fillRect/>
          </a:stretch>
        </p:blipFill>
        <p:spPr>
          <a:xfrm>
            <a:off x="2083878" y="1394750"/>
            <a:ext cx="8024241" cy="5235921"/>
          </a:xfrm>
          <a:prstGeom prst="rect">
            <a:avLst/>
          </a:prstGeom>
        </p:spPr>
      </p:pic>
    </p:spTree>
    <p:extLst>
      <p:ext uri="{BB962C8B-B14F-4D97-AF65-F5344CB8AC3E}">
        <p14:creationId xmlns:p14="http://schemas.microsoft.com/office/powerpoint/2010/main" val="3849648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Medium</a:t>
            </a:r>
            <a:r>
              <a:rPr lang="zh-CN" altLang="en-US" spc="300" dirty="0"/>
              <a:t> </a:t>
            </a:r>
            <a:r>
              <a:rPr lang="en-US" altLang="zh-CN" spc="300" dirty="0"/>
              <a:t>Sec</a:t>
            </a:r>
            <a:r>
              <a:rPr lang="en-US" altLang="zh-CN" dirty="0"/>
              <a:t>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483627"/>
            <a:ext cx="9845113" cy="1534265"/>
          </a:xfrm>
        </p:spPr>
        <p:txBody>
          <a:bodyPr/>
          <a:lstStyle/>
          <a:p>
            <a:pPr marL="457200" indent="-457200">
              <a:buFont typeface="+mj-lt"/>
              <a:buAutoNum type="arabicPeriod"/>
            </a:pPr>
            <a:r>
              <a:rPr lang="zh-CN" altLang="en-US" sz="2800" dirty="0"/>
              <a:t>设置</a:t>
            </a:r>
            <a:r>
              <a:rPr lang="en-US" altLang="zh-CN" sz="2800" dirty="0" err="1"/>
              <a:t>burpsuite</a:t>
            </a:r>
            <a:endParaRPr lang="en-US" altLang="zh-CN" sz="2800" dirty="0"/>
          </a:p>
          <a:p>
            <a:pPr marL="457200" indent="-457200">
              <a:buFont typeface="+mj-lt"/>
              <a:buAutoNum type="arabicPeriod"/>
            </a:pPr>
            <a:r>
              <a:rPr lang="zh-CN" altLang="en-US" sz="2800" dirty="0"/>
              <a:t>截获</a:t>
            </a:r>
            <a:r>
              <a:rPr lang="en-US" altLang="zh-CN" sz="2800" dirty="0"/>
              <a:t>http</a:t>
            </a:r>
            <a:r>
              <a:rPr lang="zh-CN" altLang="en-US" sz="2800" dirty="0"/>
              <a:t>请求报文</a:t>
            </a:r>
            <a:endParaRPr lang="en-US" altLang="zh-CN" sz="2800" dirty="0"/>
          </a:p>
          <a:p>
            <a:pPr marL="457200" indent="-457200">
              <a:buFont typeface="+mj-lt"/>
              <a:buAutoNum type="arabicPeriod"/>
            </a:pPr>
            <a:r>
              <a:rPr lang="zh-CN" altLang="en-US" sz="2800" dirty="0"/>
              <a:t>发送报文至</a:t>
            </a:r>
            <a:r>
              <a:rPr lang="en-US" altLang="zh-CN" sz="2800" dirty="0"/>
              <a:t>intruder</a:t>
            </a:r>
          </a:p>
          <a:p>
            <a:pPr marL="457200" indent="-457200">
              <a:buFont typeface="+mj-lt"/>
              <a:buAutoNum type="arabicPeriod"/>
            </a:pPr>
            <a:r>
              <a:rPr lang="zh-CN" altLang="en-US" sz="2800" dirty="0"/>
              <a:t>设置攻击位置</a:t>
            </a:r>
            <a:endParaRPr lang="en-US" altLang="zh-CN" sz="2800" dirty="0"/>
          </a:p>
          <a:p>
            <a:pPr marL="457200" indent="-457200">
              <a:buFont typeface="+mj-lt"/>
              <a:buAutoNum type="arabicPeriod"/>
            </a:pPr>
            <a:r>
              <a:rPr lang="zh-CN" altLang="en-US" sz="2800" dirty="0"/>
              <a:t>设置攻击</a:t>
            </a:r>
            <a:r>
              <a:rPr lang="en-US" altLang="zh-CN" sz="2800" dirty="0"/>
              <a:t>payloads</a:t>
            </a:r>
          </a:p>
          <a:p>
            <a:pPr marL="457200" indent="-457200">
              <a:buFont typeface="+mj-lt"/>
              <a:buAutoNum type="arabicPeriod"/>
            </a:pPr>
            <a:r>
              <a:rPr lang="zh-CN" altLang="en-US" sz="2800" dirty="0"/>
              <a:t>完成攻击</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15</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spTree>
    <p:extLst>
      <p:ext uri="{BB962C8B-B14F-4D97-AF65-F5344CB8AC3E}">
        <p14:creationId xmlns:p14="http://schemas.microsoft.com/office/powerpoint/2010/main" val="362509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Medium</a:t>
            </a:r>
            <a:r>
              <a:rPr lang="zh-CN" altLang="en-US" spc="300" dirty="0"/>
              <a:t> </a:t>
            </a:r>
            <a:r>
              <a:rPr lang="en-US" altLang="zh-CN" spc="300" dirty="0"/>
              <a:t>Sec</a:t>
            </a:r>
            <a:r>
              <a:rPr lang="en-US" altLang="zh-CN" dirty="0"/>
              <a:t>urity Level</a:t>
            </a:r>
            <a:endParaRPr lang="zh-CN" altLang="en-US" spc="3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16</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C20AB117-58B2-53E9-CEFB-0A2A1071FD6B}"/>
              </a:ext>
            </a:extLst>
          </p:cNvPr>
          <p:cNvSpPr>
            <a:spLocks noGrp="1"/>
          </p:cNvSpPr>
          <p:nvPr>
            <p:ph type="body" sz="quarter" idx="11"/>
          </p:nvPr>
        </p:nvSpPr>
        <p:spPr/>
        <p:txBody>
          <a:bodyPr/>
          <a:lstStyle/>
          <a:p>
            <a:endParaRPr lang="zh-CN" altLang="en-US"/>
          </a:p>
        </p:txBody>
      </p:sp>
      <p:pic>
        <p:nvPicPr>
          <p:cNvPr id="5" name="图片 4">
            <a:extLst>
              <a:ext uri="{FF2B5EF4-FFF2-40B4-BE49-F238E27FC236}">
                <a16:creationId xmlns:a16="http://schemas.microsoft.com/office/drawing/2014/main" id="{E357B0EE-87D7-2856-0CA2-2E2C916CE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471" y="2605036"/>
            <a:ext cx="9917187" cy="3562485"/>
          </a:xfrm>
          <a:prstGeom prst="rect">
            <a:avLst/>
          </a:prstGeom>
        </p:spPr>
      </p:pic>
    </p:spTree>
    <p:extLst>
      <p:ext uri="{BB962C8B-B14F-4D97-AF65-F5344CB8AC3E}">
        <p14:creationId xmlns:p14="http://schemas.microsoft.com/office/powerpoint/2010/main" val="26173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设定的标志字符串</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除了通过返回包长度判断外，一种更精确的判断方法是通过设定标识字符来进行判断：</a:t>
            </a:r>
            <a:endParaRPr lang="en-US" altLang="zh-CN" sz="2800" dirty="0"/>
          </a:p>
          <a:p>
            <a:r>
              <a:rPr lang="en-US" altLang="zh-CN" sz="2800" dirty="0"/>
              <a:t>	</a:t>
            </a:r>
            <a:r>
              <a:rPr lang="zh-CN" altLang="en-US" sz="2800" dirty="0"/>
              <a:t>根据登陆成功与失败的页面信息的不同，将成功或失败页面中特有的字符串作为标志。例如</a:t>
            </a:r>
            <a:r>
              <a:rPr lang="en-US" altLang="zh-CN" sz="2800" dirty="0"/>
              <a:t>incorrect</a:t>
            </a:r>
            <a:r>
              <a:rPr lang="zh-CN" altLang="en-US" sz="2800" dirty="0"/>
              <a:t>，通过检查响应中是否包含这个特定的字符串来验证破解结果是否正确。</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17</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spTree>
    <p:extLst>
      <p:ext uri="{BB962C8B-B14F-4D97-AF65-F5344CB8AC3E}">
        <p14:creationId xmlns:p14="http://schemas.microsoft.com/office/powerpoint/2010/main" val="432418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73443" y="443365"/>
            <a:ext cx="9845113" cy="1172041"/>
          </a:xfrm>
          <a:prstGeom prst="rect">
            <a:avLst/>
          </a:prstGeom>
        </p:spPr>
        <p:txBody>
          <a:bodyPr vert="horz" rtlCol="0" anchor="t" anchorCtr="0">
            <a:noAutofit/>
          </a:bodyPr>
          <a:lstStyle/>
          <a:p>
            <a:pPr algn="ctr">
              <a:lnSpc>
                <a:spcPct val="100000"/>
              </a:lnSpc>
            </a:pPr>
            <a:r>
              <a:rPr lang="en-US" altLang="zh-CN" sz="8800" b="1" dirty="0">
                <a:gradFill flip="none" rotWithShape="1">
                  <a:gsLst>
                    <a:gs pos="0">
                      <a:srgbClr val="D7C1A9"/>
                    </a:gs>
                    <a:gs pos="74418">
                      <a:srgbClr val="D7C1A9">
                        <a:alpha val="0"/>
                      </a:srgbClr>
                    </a:gs>
                  </a:gsLst>
                  <a:lin ang="5400000"/>
                </a:gradFill>
                <a:latin typeface="+mj-ea"/>
                <a:ea typeface="+mj-ea"/>
              </a:rPr>
              <a:t>High</a:t>
            </a:r>
            <a:r>
              <a:rPr lang="en-US" altLang="zh-CN" sz="8800" b="1" i="0" dirty="0">
                <a:gradFill flip="none" rotWithShape="1">
                  <a:gsLst>
                    <a:gs pos="0">
                      <a:srgbClr val="D7C1A9"/>
                    </a:gs>
                    <a:gs pos="74418">
                      <a:srgbClr val="D7C1A9">
                        <a:alpha val="0"/>
                      </a:srgbClr>
                    </a:gs>
                  </a:gsLst>
                  <a:lin ang="5400000"/>
                </a:gradFill>
                <a:latin typeface="+mj-ea"/>
                <a:ea typeface="+mj-ea"/>
              </a:rPr>
              <a:t> Security</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62F122BC-1CBB-61B5-AC85-1EA64A07AB69}"/>
              </a:ext>
            </a:extLst>
          </p:cNvPr>
          <p:cNvSpPr>
            <a:spLocks noGrp="1"/>
          </p:cNvSpPr>
          <p:nvPr>
            <p:ph type="body" sz="quarter" idx="11"/>
          </p:nvPr>
        </p:nvSpPr>
        <p:spPr/>
        <p:txBody>
          <a:bodyPr/>
          <a:lstStyle/>
          <a:p>
            <a:endParaRPr lang="zh-CN" altLang="en-US" dirty="0"/>
          </a:p>
        </p:txBody>
      </p:sp>
      <p:pic>
        <p:nvPicPr>
          <p:cNvPr id="5" name="图片 4">
            <a:extLst>
              <a:ext uri="{FF2B5EF4-FFF2-40B4-BE49-F238E27FC236}">
                <a16:creationId xmlns:a16="http://schemas.microsoft.com/office/drawing/2014/main" id="{C03B0D6E-BFB1-C5C3-4A51-5CC2F8207236}"/>
              </a:ext>
            </a:extLst>
          </p:cNvPr>
          <p:cNvPicPr>
            <a:picLocks noChangeAspect="1"/>
          </p:cNvPicPr>
          <p:nvPr/>
        </p:nvPicPr>
        <p:blipFill>
          <a:blip r:embed="rId3"/>
          <a:stretch>
            <a:fillRect/>
          </a:stretch>
        </p:blipFill>
        <p:spPr>
          <a:xfrm>
            <a:off x="1983139" y="1511033"/>
            <a:ext cx="8715775" cy="5218362"/>
          </a:xfrm>
          <a:prstGeom prst="rect">
            <a:avLst/>
          </a:prstGeom>
        </p:spPr>
      </p:pic>
    </p:spTree>
    <p:extLst>
      <p:ext uri="{BB962C8B-B14F-4D97-AF65-F5344CB8AC3E}">
        <p14:creationId xmlns:p14="http://schemas.microsoft.com/office/powerpoint/2010/main" val="1090045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源码分析</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334549" y="4534095"/>
            <a:ext cx="10012956" cy="1534265"/>
          </a:xfrm>
        </p:spPr>
        <p:txBody>
          <a:bodyPr/>
          <a:lstStyle/>
          <a:p>
            <a:r>
              <a:rPr lang="en-US" altLang="zh-CN" sz="2800" dirty="0"/>
              <a:t>CSRF</a:t>
            </a:r>
            <a:r>
              <a:rPr lang="zh-CN" altLang="en-US" sz="2800" dirty="0"/>
              <a:t>（</a:t>
            </a:r>
            <a:r>
              <a:rPr lang="en-US" altLang="zh-CN" sz="2800" dirty="0"/>
              <a:t>Cross-site request forgery</a:t>
            </a:r>
            <a:r>
              <a:rPr lang="zh-CN" altLang="en-US" sz="2800" dirty="0"/>
              <a:t>，跨站请求伪造）防护机制</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12" name="图片 11">
            <a:extLst>
              <a:ext uri="{FF2B5EF4-FFF2-40B4-BE49-F238E27FC236}">
                <a16:creationId xmlns:a16="http://schemas.microsoft.com/office/drawing/2014/main" id="{263D1020-EEE4-6FC1-B4A8-7E00119F8424}"/>
              </a:ext>
            </a:extLst>
          </p:cNvPr>
          <p:cNvPicPr>
            <a:picLocks noChangeAspect="1"/>
          </p:cNvPicPr>
          <p:nvPr/>
        </p:nvPicPr>
        <p:blipFill>
          <a:blip r:embed="rId3"/>
          <a:stretch>
            <a:fillRect/>
          </a:stretch>
        </p:blipFill>
        <p:spPr>
          <a:xfrm>
            <a:off x="1891966" y="2591721"/>
            <a:ext cx="8408067" cy="1794557"/>
          </a:xfrm>
          <a:prstGeom prst="rect">
            <a:avLst/>
          </a:prstGeom>
        </p:spPr>
      </p:pic>
    </p:spTree>
    <p:extLst>
      <p:ext uri="{BB962C8B-B14F-4D97-AF65-F5344CB8AC3E}">
        <p14:creationId xmlns:p14="http://schemas.microsoft.com/office/powerpoint/2010/main" val="335894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06">
            <a:extLst>
              <a:ext uri="{FF2B5EF4-FFF2-40B4-BE49-F238E27FC236}">
                <a16:creationId xmlns:a16="http://schemas.microsoft.com/office/drawing/2014/main" id="{4E0085BB-61AD-49D5-AB25-AF00667A56D8}"/>
              </a:ext>
            </a:extLst>
          </p:cNvPr>
          <p:cNvSpPr txBox="1"/>
          <p:nvPr/>
        </p:nvSpPr>
        <p:spPr>
          <a:xfrm>
            <a:off x="5749491" y="3002637"/>
            <a:ext cx="5204059" cy="533400"/>
          </a:xfrm>
          <a:prstGeom prst="rect">
            <a:avLst/>
          </a:prstGeom>
        </p:spPr>
        <p:txBody>
          <a:bodyPr vert="horz" rtlCol="0" anchor="t" anchorCtr="0">
            <a:noAutofit/>
          </a:bodyPr>
          <a:lstStyle/>
          <a:p>
            <a:pPr defTabSz="457200">
              <a:lnSpc>
                <a:spcPct val="125000"/>
              </a:lnSpc>
            </a:pPr>
            <a:r>
              <a:rPr lang="en-US" altLang="zh-CN" sz="1400" spc="28" dirty="0">
                <a:solidFill>
                  <a:schemeClr val="bg1">
                    <a:lumMod val="65000"/>
                  </a:schemeClr>
                </a:solidFill>
                <a:latin typeface="微软雅黑" panose="020B0503020204020204" pitchFamily="34" charset="-122"/>
                <a:ea typeface="微软雅黑" panose="020B0503020204020204" pitchFamily="34" charset="-122"/>
              </a:rPr>
              <a:t>Low Security Level</a:t>
            </a:r>
          </a:p>
          <a:p>
            <a:pPr defTabSz="457200">
              <a:lnSpc>
                <a:spcPct val="125000"/>
              </a:lnSpc>
            </a:pPr>
            <a:r>
              <a:rPr lang="en-US" altLang="zh-CN" sz="1400" spc="28" dirty="0">
                <a:solidFill>
                  <a:schemeClr val="bg1">
                    <a:lumMod val="65000"/>
                  </a:schemeClr>
                </a:solidFill>
                <a:latin typeface="微软雅黑" panose="020B0503020204020204" pitchFamily="34" charset="-122"/>
                <a:ea typeface="微软雅黑" panose="020B0503020204020204" pitchFamily="34" charset="-122"/>
              </a:rPr>
              <a:t>Medium Security Level</a:t>
            </a:r>
          </a:p>
          <a:p>
            <a:pPr defTabSz="457200">
              <a:lnSpc>
                <a:spcPct val="125000"/>
              </a:lnSpc>
            </a:pPr>
            <a:r>
              <a:rPr lang="en-US" altLang="zh-CN" sz="1400" spc="28" dirty="0">
                <a:solidFill>
                  <a:schemeClr val="bg1">
                    <a:lumMod val="65000"/>
                  </a:schemeClr>
                </a:solidFill>
                <a:latin typeface="微软雅黑" panose="020B0503020204020204" pitchFamily="34" charset="-122"/>
                <a:ea typeface="微软雅黑" panose="020B0503020204020204" pitchFamily="34" charset="-122"/>
              </a:rPr>
              <a:t>High Security Level</a:t>
            </a:r>
          </a:p>
          <a:p>
            <a:pPr defTabSz="457200">
              <a:lnSpc>
                <a:spcPct val="125000"/>
              </a:lnSpc>
            </a:pPr>
            <a:r>
              <a:rPr lang="en-US" altLang="zh-CN" sz="1400" spc="28" dirty="0">
                <a:solidFill>
                  <a:schemeClr val="bg1">
                    <a:lumMod val="65000"/>
                  </a:schemeClr>
                </a:solidFill>
                <a:latin typeface="微软雅黑" panose="020B0503020204020204" pitchFamily="34" charset="-122"/>
                <a:ea typeface="微软雅黑" panose="020B0503020204020204" pitchFamily="34" charset="-122"/>
              </a:rPr>
              <a:t>Impossible Security Level	</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5" name="Object 207">
            <a:extLst>
              <a:ext uri="{FF2B5EF4-FFF2-40B4-BE49-F238E27FC236}">
                <a16:creationId xmlns:a16="http://schemas.microsoft.com/office/drawing/2014/main" id="{1FE7D1AB-0F6A-4246-AA09-AD6DF02621F6}"/>
              </a:ext>
            </a:extLst>
          </p:cNvPr>
          <p:cNvSpPr txBox="1"/>
          <p:nvPr/>
        </p:nvSpPr>
        <p:spPr>
          <a:xfrm>
            <a:off x="4950946" y="2481318"/>
            <a:ext cx="54635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实验流程</a:t>
            </a:r>
          </a:p>
        </p:txBody>
      </p:sp>
      <p:sp>
        <p:nvSpPr>
          <p:cNvPr id="6" name="Object 208">
            <a:extLst>
              <a:ext uri="{FF2B5EF4-FFF2-40B4-BE49-F238E27FC236}">
                <a16:creationId xmlns:a16="http://schemas.microsoft.com/office/drawing/2014/main" id="{374DDBDB-7821-4186-A4DA-290909C941F6}"/>
              </a:ext>
            </a:extLst>
          </p:cNvPr>
          <p:cNvSpPr txBox="1"/>
          <p:nvPr/>
        </p:nvSpPr>
        <p:spPr>
          <a:xfrm>
            <a:off x="5749491" y="1469799"/>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暴力破解</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实验目的</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实验内容</a:t>
            </a: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Object 209">
            <a:extLst>
              <a:ext uri="{FF2B5EF4-FFF2-40B4-BE49-F238E27FC236}">
                <a16:creationId xmlns:a16="http://schemas.microsoft.com/office/drawing/2014/main" id="{560C5A8C-9FCB-43B5-9294-427E97E12054}"/>
              </a:ext>
            </a:extLst>
          </p:cNvPr>
          <p:cNvSpPr txBox="1"/>
          <p:nvPr/>
        </p:nvSpPr>
        <p:spPr>
          <a:xfrm>
            <a:off x="4944595" y="949491"/>
            <a:ext cx="5469940"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实验介绍</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8" name="Object 204">
            <a:extLst>
              <a:ext uri="{FF2B5EF4-FFF2-40B4-BE49-F238E27FC236}">
                <a16:creationId xmlns:a16="http://schemas.microsoft.com/office/drawing/2014/main" id="{6AAD5ABC-EE82-46A3-9DCD-C0AA741C6570}"/>
              </a:ext>
            </a:extLst>
          </p:cNvPr>
          <p:cNvSpPr txBox="1"/>
          <p:nvPr/>
        </p:nvSpPr>
        <p:spPr>
          <a:xfrm>
            <a:off x="5730441" y="4742437"/>
            <a:ext cx="5204059" cy="533400"/>
          </a:xfrm>
          <a:prstGeom prst="rect">
            <a:avLst/>
          </a:prstGeom>
        </p:spPr>
        <p:txBody>
          <a:bodyPr vert="horz" rtlCol="0" anchor="t" anchorCtr="0">
            <a:noAutofit/>
          </a:bodyPr>
          <a:lstStyle/>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强化密码策略</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引入账户锁定机制</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引入验证码</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强化用户会话验证</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r>
              <a:rPr lang="zh-CN" altLang="en-US" sz="1400" spc="28" dirty="0">
                <a:solidFill>
                  <a:schemeClr val="bg1">
                    <a:lumMod val="65000"/>
                  </a:schemeClr>
                </a:solidFill>
                <a:latin typeface="微软雅黑" panose="020B0503020204020204" pitchFamily="34" charset="-122"/>
                <a:ea typeface="微软雅黑" panose="020B0503020204020204" pitchFamily="34" charset="-122"/>
              </a:rPr>
              <a:t>监控登录行为</a:t>
            </a: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endParaRPr lang="en-US" altLang="zh-CN" sz="1400" spc="28" dirty="0">
              <a:solidFill>
                <a:schemeClr val="bg1">
                  <a:lumMod val="65000"/>
                </a:schemeClr>
              </a:solidFill>
              <a:latin typeface="微软雅黑" panose="020B0503020204020204" pitchFamily="34" charset="-122"/>
              <a:ea typeface="微软雅黑" panose="020B0503020204020204" pitchFamily="34" charset="-122"/>
            </a:endParaRPr>
          </a:p>
          <a:p>
            <a:pPr defTabSz="457200">
              <a:lnSpc>
                <a:spcPct val="125000"/>
              </a:lnSpc>
            </a:pPr>
            <a:endParaRPr lang="zh-CN" altLang="en-US" sz="9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9" name="Object 205">
            <a:extLst>
              <a:ext uri="{FF2B5EF4-FFF2-40B4-BE49-F238E27FC236}">
                <a16:creationId xmlns:a16="http://schemas.microsoft.com/office/drawing/2014/main" id="{11BDC666-5144-4369-8219-ACB373001255}"/>
              </a:ext>
            </a:extLst>
          </p:cNvPr>
          <p:cNvSpPr txBox="1"/>
          <p:nvPr/>
        </p:nvSpPr>
        <p:spPr>
          <a:xfrm>
            <a:off x="4944595" y="4220107"/>
            <a:ext cx="5438189"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000" spc="300" dirty="0">
                <a:solidFill>
                  <a:srgbClr val="000000"/>
                </a:solidFill>
                <a:latin typeface="微软雅黑" panose="020B0503020204020204" pitchFamily="34" charset="-122"/>
                <a:ea typeface="微软雅黑" panose="020B0503020204020204" pitchFamily="34" charset="-122"/>
              </a:rPr>
              <a:t>暴力破解漏洞修复建议</a:t>
            </a:r>
          </a:p>
        </p:txBody>
      </p:sp>
      <p:sp>
        <p:nvSpPr>
          <p:cNvPr id="10" name="灯片编号占位符 9">
            <a:extLst>
              <a:ext uri="{FF2B5EF4-FFF2-40B4-BE49-F238E27FC236}">
                <a16:creationId xmlns:a16="http://schemas.microsoft.com/office/drawing/2014/main" id="{F7F15BD3-F4F6-4459-8BDF-DE4BA0C32087}"/>
              </a:ext>
            </a:extLst>
          </p:cNvPr>
          <p:cNvSpPr>
            <a:spLocks noGrp="1"/>
          </p:cNvSpPr>
          <p:nvPr>
            <p:ph type="sldNum" sz="quarter" idx="4"/>
          </p:nvPr>
        </p:nvSpPr>
        <p:spPr/>
        <p:txBody>
          <a:bodyPr/>
          <a:lstStyle/>
          <a:p>
            <a:fld id="{548644C6-89F0-466C-949F-E70AD72679A8}" type="slidenum">
              <a:rPr lang="zh-CN" altLang="en-US" smtClean="0"/>
              <a:pPr/>
              <a:t>2</a:t>
            </a:fld>
            <a:endParaRPr lang="zh-CN" altLang="en-US"/>
          </a:p>
        </p:txBody>
      </p:sp>
    </p:spTree>
    <p:extLst>
      <p:ext uri="{BB962C8B-B14F-4D97-AF65-F5344CB8AC3E}">
        <p14:creationId xmlns:p14="http://schemas.microsoft.com/office/powerpoint/2010/main" val="196762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源码分析</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334549" y="4534095"/>
            <a:ext cx="10012956" cy="1534265"/>
          </a:xfrm>
        </p:spPr>
        <p:txBody>
          <a:bodyPr/>
          <a:lstStyle/>
          <a:p>
            <a:r>
              <a:rPr lang="en-US" altLang="zh-CN" sz="2800" dirty="0"/>
              <a:t>CSRF</a:t>
            </a:r>
            <a:r>
              <a:rPr lang="zh-CN" altLang="en-US" sz="2800" dirty="0"/>
              <a:t>（</a:t>
            </a:r>
            <a:r>
              <a:rPr lang="en-US" altLang="zh-CN" sz="2800" dirty="0"/>
              <a:t>Cross-site request forgery</a:t>
            </a:r>
            <a:r>
              <a:rPr lang="zh-CN" altLang="en-US" sz="2800" dirty="0"/>
              <a:t>，跨站请求伪造）防护机制</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10" name="图片 9">
            <a:extLst>
              <a:ext uri="{FF2B5EF4-FFF2-40B4-BE49-F238E27FC236}">
                <a16:creationId xmlns:a16="http://schemas.microsoft.com/office/drawing/2014/main" id="{BF8BCE7A-729B-F72B-53B5-6E888FB0FCFE}"/>
              </a:ext>
            </a:extLst>
          </p:cNvPr>
          <p:cNvPicPr>
            <a:picLocks noChangeAspect="1"/>
          </p:cNvPicPr>
          <p:nvPr/>
        </p:nvPicPr>
        <p:blipFill>
          <a:blip r:embed="rId3"/>
          <a:stretch>
            <a:fillRect/>
          </a:stretch>
        </p:blipFill>
        <p:spPr>
          <a:xfrm>
            <a:off x="1334549" y="2619536"/>
            <a:ext cx="10012956" cy="1618927"/>
          </a:xfrm>
          <a:prstGeom prst="rect">
            <a:avLst/>
          </a:prstGeom>
        </p:spPr>
      </p:pic>
    </p:spTree>
    <p:extLst>
      <p:ext uri="{BB962C8B-B14F-4D97-AF65-F5344CB8AC3E}">
        <p14:creationId xmlns:p14="http://schemas.microsoft.com/office/powerpoint/2010/main" val="2100508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源码分析</a:t>
            </a:r>
            <a:endParaRPr lang="zh-CN" altLang="en-US" spc="3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12" name="图片 11">
            <a:extLst>
              <a:ext uri="{FF2B5EF4-FFF2-40B4-BE49-F238E27FC236}">
                <a16:creationId xmlns:a16="http://schemas.microsoft.com/office/drawing/2014/main" id="{751A7853-32A9-E42D-D5BE-FBAE63110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711" y="2589888"/>
            <a:ext cx="9685859" cy="3048264"/>
          </a:xfrm>
          <a:prstGeom prst="rect">
            <a:avLst/>
          </a:prstGeom>
        </p:spPr>
      </p:pic>
    </p:spTree>
    <p:extLst>
      <p:ext uri="{BB962C8B-B14F-4D97-AF65-F5344CB8AC3E}">
        <p14:creationId xmlns:p14="http://schemas.microsoft.com/office/powerpoint/2010/main" val="283062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High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9539089" cy="1534265"/>
          </a:xfrm>
        </p:spPr>
        <p:txBody>
          <a:bodyPr/>
          <a:lstStyle/>
          <a:p>
            <a:r>
              <a:rPr lang="en-US" altLang="zh-CN" sz="2800" dirty="0"/>
              <a:t>1.  </a:t>
            </a:r>
            <a:r>
              <a:rPr lang="zh-CN" altLang="en-US" sz="2800" dirty="0"/>
              <a:t>编写</a:t>
            </a:r>
            <a:r>
              <a:rPr lang="en-US" altLang="zh-CN" sz="2800" dirty="0"/>
              <a:t>python</a:t>
            </a:r>
            <a:r>
              <a:rPr lang="zh-CN" altLang="en-US" sz="2800" dirty="0"/>
              <a:t>脚本</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spTree>
    <p:extLst>
      <p:ext uri="{BB962C8B-B14F-4D97-AF65-F5344CB8AC3E}">
        <p14:creationId xmlns:p14="http://schemas.microsoft.com/office/powerpoint/2010/main" val="216790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547435" y="442662"/>
            <a:ext cx="9097130" cy="1172041"/>
          </a:xfrm>
          <a:prstGeom prst="rect">
            <a:avLst/>
          </a:prstGeom>
        </p:spPr>
        <p:txBody>
          <a:bodyPr vert="horz" rtlCol="0" anchor="t" anchorCtr="0">
            <a:noAutofit/>
          </a:bodyPr>
          <a:lstStyle/>
          <a:p>
            <a:pPr algn="ctr">
              <a:lnSpc>
                <a:spcPct val="100000"/>
              </a:lnSpc>
            </a:pPr>
            <a:r>
              <a:rPr lang="en-US" altLang="zh-CN" sz="8800" b="1" i="0" dirty="0">
                <a:gradFill flip="none" rotWithShape="1">
                  <a:gsLst>
                    <a:gs pos="0">
                      <a:srgbClr val="D7C1A9"/>
                    </a:gs>
                    <a:gs pos="74418">
                      <a:srgbClr val="D7C1A9">
                        <a:alpha val="0"/>
                      </a:srgbClr>
                    </a:gs>
                  </a:gsLst>
                  <a:lin ang="5400000"/>
                </a:gradFill>
                <a:latin typeface="+mj-ea"/>
                <a:ea typeface="+mj-ea"/>
              </a:rPr>
              <a:t>Python </a:t>
            </a:r>
            <a:r>
              <a:rPr lang="zh-CN" altLang="en-US" sz="8800" b="1" i="0" dirty="0">
                <a:gradFill flip="none" rotWithShape="1">
                  <a:gsLst>
                    <a:gs pos="0">
                      <a:srgbClr val="D7C1A9"/>
                    </a:gs>
                    <a:gs pos="74418">
                      <a:srgbClr val="D7C1A9">
                        <a:alpha val="0"/>
                      </a:srgbClr>
                    </a:gs>
                  </a:gsLst>
                  <a:lin ang="5400000"/>
                </a:gradFill>
                <a:latin typeface="+mj-ea"/>
                <a:ea typeface="+mj-ea"/>
              </a:rPr>
              <a:t>脚本</a:t>
            </a:r>
            <a:endParaRPr lang="zh-CN" altLang="en-US" sz="700" b="1" dirty="0">
              <a:latin typeface="+mj-ea"/>
              <a:ea typeface="+mj-ea"/>
            </a:endParaRPr>
          </a:p>
        </p:txBody>
      </p:sp>
      <p:sp>
        <p:nvSpPr>
          <p:cNvPr id="4" name="文本占位符 3">
            <a:extLst>
              <a:ext uri="{FF2B5EF4-FFF2-40B4-BE49-F238E27FC236}">
                <a16:creationId xmlns:a16="http://schemas.microsoft.com/office/drawing/2014/main" id="{B0E45144-BD0B-0945-EF1E-E23D93E1AE75}"/>
              </a:ext>
            </a:extLst>
          </p:cNvPr>
          <p:cNvSpPr>
            <a:spLocks noGrp="1"/>
          </p:cNvSpPr>
          <p:nvPr>
            <p:ph type="body" sz="quarter" idx="11"/>
          </p:nvPr>
        </p:nvSpPr>
        <p:spPr/>
        <p:txBody>
          <a:bodyPr/>
          <a:lstStyle/>
          <a:p>
            <a:endParaRPr lang="zh-CN" altLang="en-US" dirty="0"/>
          </a:p>
        </p:txBody>
      </p:sp>
      <p:pic>
        <p:nvPicPr>
          <p:cNvPr id="9" name="图片 8">
            <a:extLst>
              <a:ext uri="{FF2B5EF4-FFF2-40B4-BE49-F238E27FC236}">
                <a16:creationId xmlns:a16="http://schemas.microsoft.com/office/drawing/2014/main" id="{0EB5C925-84BC-9736-0A02-E5007E50A2E8}"/>
              </a:ext>
            </a:extLst>
          </p:cNvPr>
          <p:cNvPicPr>
            <a:picLocks noChangeAspect="1"/>
          </p:cNvPicPr>
          <p:nvPr/>
        </p:nvPicPr>
        <p:blipFill>
          <a:blip r:embed="rId3"/>
          <a:stretch>
            <a:fillRect/>
          </a:stretch>
        </p:blipFill>
        <p:spPr>
          <a:xfrm>
            <a:off x="1811847" y="1517212"/>
            <a:ext cx="9266723" cy="5067739"/>
          </a:xfrm>
          <a:prstGeom prst="rect">
            <a:avLst/>
          </a:prstGeom>
        </p:spPr>
      </p:pic>
    </p:spTree>
    <p:extLst>
      <p:ext uri="{BB962C8B-B14F-4D97-AF65-F5344CB8AC3E}">
        <p14:creationId xmlns:p14="http://schemas.microsoft.com/office/powerpoint/2010/main" val="1190254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High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10012956" cy="1534265"/>
          </a:xfrm>
        </p:spPr>
        <p:txBody>
          <a:bodyPr/>
          <a:lstStyle/>
          <a:p>
            <a:r>
              <a:rPr lang="en-US" altLang="zh-CN" sz="2800" dirty="0"/>
              <a:t>2.  </a:t>
            </a:r>
            <a:r>
              <a:rPr lang="zh-CN" altLang="en-US" sz="2800" dirty="0"/>
              <a:t>获取</a:t>
            </a:r>
            <a:r>
              <a:rPr lang="en-US" altLang="zh-CN" sz="2800" dirty="0"/>
              <a:t>cookie</a:t>
            </a:r>
            <a:endParaRPr lang="zh-CN" altLang="en-US" sz="28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24</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4" name="图片 3">
            <a:extLst>
              <a:ext uri="{FF2B5EF4-FFF2-40B4-BE49-F238E27FC236}">
                <a16:creationId xmlns:a16="http://schemas.microsoft.com/office/drawing/2014/main" id="{4DB045FD-F3ED-7516-85E1-435E27638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019" y="3401567"/>
            <a:ext cx="9685859" cy="3048264"/>
          </a:xfrm>
          <a:prstGeom prst="rect">
            <a:avLst/>
          </a:prstGeom>
        </p:spPr>
      </p:pic>
    </p:spTree>
    <p:extLst>
      <p:ext uri="{BB962C8B-B14F-4D97-AF65-F5344CB8AC3E}">
        <p14:creationId xmlns:p14="http://schemas.microsoft.com/office/powerpoint/2010/main" val="203377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High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10012956" cy="1534265"/>
          </a:xfrm>
        </p:spPr>
        <p:txBody>
          <a:bodyPr/>
          <a:lstStyle/>
          <a:p>
            <a:r>
              <a:rPr lang="en-US" altLang="zh-CN" sz="2800" dirty="0"/>
              <a:t>3.  </a:t>
            </a:r>
            <a:r>
              <a:rPr lang="zh-CN" altLang="en-US" sz="2800" dirty="0"/>
              <a:t>运行脚本进行爆破</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25</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6" name="图片 5">
            <a:extLst>
              <a:ext uri="{FF2B5EF4-FFF2-40B4-BE49-F238E27FC236}">
                <a16:creationId xmlns:a16="http://schemas.microsoft.com/office/drawing/2014/main" id="{C12101BF-43E4-B4D1-0081-3E58041BF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422" y="3401567"/>
            <a:ext cx="10012942" cy="1501941"/>
          </a:xfrm>
          <a:prstGeom prst="rect">
            <a:avLst/>
          </a:prstGeom>
        </p:spPr>
      </p:pic>
    </p:spTree>
    <p:extLst>
      <p:ext uri="{BB962C8B-B14F-4D97-AF65-F5344CB8AC3E}">
        <p14:creationId xmlns:p14="http://schemas.microsoft.com/office/powerpoint/2010/main" val="2549261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26</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522651" y="442662"/>
            <a:ext cx="9845113" cy="1172041"/>
          </a:xfrm>
          <a:prstGeom prst="rect">
            <a:avLst/>
          </a:prstGeom>
        </p:spPr>
        <p:txBody>
          <a:bodyPr vert="horz" rtlCol="0" anchor="t" anchorCtr="0">
            <a:noAutofit/>
          </a:bodyPr>
          <a:lstStyle/>
          <a:p>
            <a:pPr algn="ctr">
              <a:lnSpc>
                <a:spcPct val="100000"/>
              </a:lnSpc>
            </a:pPr>
            <a:r>
              <a:rPr lang="en-US" altLang="zh-CN" sz="8800" b="1" i="0" dirty="0">
                <a:gradFill flip="none" rotWithShape="1">
                  <a:gsLst>
                    <a:gs pos="0">
                      <a:srgbClr val="D7C1A9"/>
                    </a:gs>
                    <a:gs pos="74418">
                      <a:srgbClr val="D7C1A9">
                        <a:alpha val="0"/>
                      </a:srgbClr>
                    </a:gs>
                  </a:gsLst>
                  <a:lin ang="5400000"/>
                </a:gradFill>
                <a:latin typeface="+mj-ea"/>
                <a:ea typeface="+mj-ea"/>
              </a:rPr>
              <a:t>Impossible Level</a:t>
            </a:r>
            <a:endParaRPr lang="zh-CN" altLang="en-US" sz="700" b="1" dirty="0">
              <a:latin typeface="+mj-ea"/>
              <a:ea typeface="+mj-ea"/>
            </a:endParaRPr>
          </a:p>
        </p:txBody>
      </p:sp>
      <p:sp>
        <p:nvSpPr>
          <p:cNvPr id="4" name="文本占位符 3">
            <a:extLst>
              <a:ext uri="{FF2B5EF4-FFF2-40B4-BE49-F238E27FC236}">
                <a16:creationId xmlns:a16="http://schemas.microsoft.com/office/drawing/2014/main" id="{B0E45144-BD0B-0945-EF1E-E23D93E1AE75}"/>
              </a:ext>
            </a:extLst>
          </p:cNvPr>
          <p:cNvSpPr>
            <a:spLocks noGrp="1"/>
          </p:cNvSpPr>
          <p:nvPr>
            <p:ph type="body" sz="quarter" idx="11"/>
          </p:nvPr>
        </p:nvSpPr>
        <p:spPr/>
        <p:txBody>
          <a:bodyPr/>
          <a:lstStyle/>
          <a:p>
            <a:endParaRPr lang="zh-CN" altLang="en-US" dirty="0"/>
          </a:p>
        </p:txBody>
      </p:sp>
      <p:pic>
        <p:nvPicPr>
          <p:cNvPr id="5" name="图片 4">
            <a:extLst>
              <a:ext uri="{FF2B5EF4-FFF2-40B4-BE49-F238E27FC236}">
                <a16:creationId xmlns:a16="http://schemas.microsoft.com/office/drawing/2014/main" id="{7BB3B642-1BD0-F850-0C1E-235E8E8D8AEC}"/>
              </a:ext>
            </a:extLst>
          </p:cNvPr>
          <p:cNvPicPr>
            <a:picLocks noChangeAspect="1"/>
          </p:cNvPicPr>
          <p:nvPr/>
        </p:nvPicPr>
        <p:blipFill>
          <a:blip r:embed="rId3"/>
          <a:stretch>
            <a:fillRect/>
          </a:stretch>
        </p:blipFill>
        <p:spPr>
          <a:xfrm>
            <a:off x="1866354" y="1436491"/>
            <a:ext cx="9212216" cy="5155223"/>
          </a:xfrm>
          <a:prstGeom prst="rect">
            <a:avLst/>
          </a:prstGeom>
        </p:spPr>
      </p:pic>
    </p:spTree>
    <p:extLst>
      <p:ext uri="{BB962C8B-B14F-4D97-AF65-F5344CB8AC3E}">
        <p14:creationId xmlns:p14="http://schemas.microsoft.com/office/powerpoint/2010/main" val="265441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Impossible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10012956" cy="1534265"/>
          </a:xfrm>
        </p:spPr>
        <p:txBody>
          <a:bodyPr/>
          <a:lstStyle/>
          <a:p>
            <a:r>
              <a:rPr lang="en-US" altLang="zh-CN" sz="2800" dirty="0"/>
              <a:t>1.  </a:t>
            </a:r>
            <a:r>
              <a:rPr lang="zh-CN" altLang="en-US" sz="2800" dirty="0"/>
              <a:t>限制失败登录次数</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27</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9" name="图片 8">
            <a:extLst>
              <a:ext uri="{FF2B5EF4-FFF2-40B4-BE49-F238E27FC236}">
                <a16:creationId xmlns:a16="http://schemas.microsoft.com/office/drawing/2014/main" id="{69E26D21-9204-E53C-A996-F146DD94E6F8}"/>
              </a:ext>
            </a:extLst>
          </p:cNvPr>
          <p:cNvPicPr>
            <a:picLocks noChangeAspect="1"/>
          </p:cNvPicPr>
          <p:nvPr/>
        </p:nvPicPr>
        <p:blipFill>
          <a:blip r:embed="rId3"/>
          <a:stretch>
            <a:fillRect/>
          </a:stretch>
        </p:blipFill>
        <p:spPr>
          <a:xfrm>
            <a:off x="6096000" y="2507730"/>
            <a:ext cx="3033023" cy="845893"/>
          </a:xfrm>
          <a:prstGeom prst="rect">
            <a:avLst/>
          </a:prstGeom>
        </p:spPr>
      </p:pic>
      <p:pic>
        <p:nvPicPr>
          <p:cNvPr id="11" name="图片 10">
            <a:extLst>
              <a:ext uri="{FF2B5EF4-FFF2-40B4-BE49-F238E27FC236}">
                <a16:creationId xmlns:a16="http://schemas.microsoft.com/office/drawing/2014/main" id="{1A36E986-B509-1E1E-193D-FEFAA5F6A248}"/>
              </a:ext>
            </a:extLst>
          </p:cNvPr>
          <p:cNvPicPr>
            <a:picLocks noChangeAspect="1"/>
          </p:cNvPicPr>
          <p:nvPr/>
        </p:nvPicPr>
        <p:blipFill>
          <a:blip r:embed="rId4"/>
          <a:stretch>
            <a:fillRect/>
          </a:stretch>
        </p:blipFill>
        <p:spPr>
          <a:xfrm>
            <a:off x="2649806" y="3396199"/>
            <a:ext cx="6479217" cy="3321226"/>
          </a:xfrm>
          <a:prstGeom prst="rect">
            <a:avLst/>
          </a:prstGeom>
        </p:spPr>
      </p:pic>
    </p:spTree>
    <p:extLst>
      <p:ext uri="{BB962C8B-B14F-4D97-AF65-F5344CB8AC3E}">
        <p14:creationId xmlns:p14="http://schemas.microsoft.com/office/powerpoint/2010/main" val="390588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Impossible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10012956" cy="1534265"/>
          </a:xfrm>
        </p:spPr>
        <p:txBody>
          <a:bodyPr/>
          <a:lstStyle/>
          <a:p>
            <a:r>
              <a:rPr lang="en-US" altLang="zh-CN" sz="2800" dirty="0"/>
              <a:t>2.  </a:t>
            </a:r>
            <a:r>
              <a:rPr lang="zh-CN" altLang="en-US" sz="2800" dirty="0"/>
              <a:t>使用</a:t>
            </a:r>
            <a:r>
              <a:rPr lang="en-US" altLang="zh-CN" sz="2800" dirty="0"/>
              <a:t>CSRF Token</a:t>
            </a:r>
            <a:endParaRPr lang="zh-CN" altLang="en-US" sz="28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28</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6" name="图片 5">
            <a:extLst>
              <a:ext uri="{FF2B5EF4-FFF2-40B4-BE49-F238E27FC236}">
                <a16:creationId xmlns:a16="http://schemas.microsoft.com/office/drawing/2014/main" id="{EE0F4FF2-B15C-80AC-8F66-6909FB657608}"/>
              </a:ext>
            </a:extLst>
          </p:cNvPr>
          <p:cNvPicPr>
            <a:picLocks noChangeAspect="1"/>
          </p:cNvPicPr>
          <p:nvPr/>
        </p:nvPicPr>
        <p:blipFill>
          <a:blip r:embed="rId3"/>
          <a:stretch>
            <a:fillRect/>
          </a:stretch>
        </p:blipFill>
        <p:spPr>
          <a:xfrm>
            <a:off x="1183000" y="3828509"/>
            <a:ext cx="10367164" cy="775349"/>
          </a:xfrm>
          <a:prstGeom prst="rect">
            <a:avLst/>
          </a:prstGeom>
        </p:spPr>
      </p:pic>
    </p:spTree>
    <p:extLst>
      <p:ext uri="{BB962C8B-B14F-4D97-AF65-F5344CB8AC3E}">
        <p14:creationId xmlns:p14="http://schemas.microsoft.com/office/powerpoint/2010/main" val="2177182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Impossible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10012956" cy="1534265"/>
          </a:xfrm>
        </p:spPr>
        <p:txBody>
          <a:bodyPr/>
          <a:lstStyle/>
          <a:p>
            <a:r>
              <a:rPr lang="en-US" altLang="zh-CN" sz="2800" dirty="0"/>
              <a:t>3.  </a:t>
            </a:r>
            <a:r>
              <a:rPr lang="zh-CN" altLang="en-US" sz="2800" dirty="0"/>
              <a:t>防止</a:t>
            </a:r>
            <a:r>
              <a:rPr lang="en-US" altLang="zh-CN" sz="2800" dirty="0"/>
              <a:t>SQL</a:t>
            </a:r>
            <a:r>
              <a:rPr lang="zh-CN" altLang="en-US" sz="2800" dirty="0"/>
              <a:t>注入攻击</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29</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9" name="图片 8">
            <a:extLst>
              <a:ext uri="{FF2B5EF4-FFF2-40B4-BE49-F238E27FC236}">
                <a16:creationId xmlns:a16="http://schemas.microsoft.com/office/drawing/2014/main" id="{D9DC105F-C159-742A-9AE9-B5846432E7AE}"/>
              </a:ext>
            </a:extLst>
          </p:cNvPr>
          <p:cNvPicPr>
            <a:picLocks noChangeAspect="1"/>
          </p:cNvPicPr>
          <p:nvPr/>
        </p:nvPicPr>
        <p:blipFill>
          <a:blip r:embed="rId3"/>
          <a:stretch>
            <a:fillRect/>
          </a:stretch>
        </p:blipFill>
        <p:spPr>
          <a:xfrm>
            <a:off x="1597572" y="3531098"/>
            <a:ext cx="9177864" cy="2358019"/>
          </a:xfrm>
          <a:prstGeom prst="rect">
            <a:avLst/>
          </a:prstGeom>
        </p:spPr>
      </p:pic>
    </p:spTree>
    <p:extLst>
      <p:ext uri="{BB962C8B-B14F-4D97-AF65-F5344CB8AC3E}">
        <p14:creationId xmlns:p14="http://schemas.microsoft.com/office/powerpoint/2010/main" val="1316239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nchor="ctr"/>
          <a:lstStyle/>
          <a:p>
            <a:r>
              <a:rPr lang="zh-CN" altLang="en-US" sz="4000" dirty="0"/>
              <a:t>实验介绍</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3</a:t>
            </a:fld>
            <a:endParaRPr lang="zh-CN" altLang="en-US"/>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a:extLst>
              <a:ext uri="{FF2B5EF4-FFF2-40B4-BE49-F238E27FC236}">
                <a16:creationId xmlns:a16="http://schemas.microsoft.com/office/drawing/2014/main" id="{6C446422-E40A-4A1D-9267-02F85ED1131A}"/>
              </a:ext>
            </a:extLst>
          </p:cNvPr>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a:extLst>
              <a:ext uri="{FF2B5EF4-FFF2-40B4-BE49-F238E27FC236}">
                <a16:creationId xmlns:a16="http://schemas.microsoft.com/office/drawing/2014/main" id="{F8649994-A32A-4DAA-B2EA-4B592D4732F2}"/>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Tree>
    <p:extLst>
      <p:ext uri="{BB962C8B-B14F-4D97-AF65-F5344CB8AC3E}">
        <p14:creationId xmlns:p14="http://schemas.microsoft.com/office/powerpoint/2010/main" val="301635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dirty="0"/>
              <a:t>Impossible Security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634435"/>
            <a:ext cx="10012956" cy="1534265"/>
          </a:xfrm>
        </p:spPr>
        <p:txBody>
          <a:bodyPr/>
          <a:lstStyle/>
          <a:p>
            <a:r>
              <a:rPr lang="en-US" altLang="zh-CN" sz="2800" dirty="0"/>
              <a:t>4.  </a:t>
            </a:r>
            <a:r>
              <a:rPr lang="zh-CN" altLang="en-US" sz="2800" dirty="0"/>
              <a:t>设置延迟响应</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30</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9" name="图片 8">
            <a:extLst>
              <a:ext uri="{FF2B5EF4-FFF2-40B4-BE49-F238E27FC236}">
                <a16:creationId xmlns:a16="http://schemas.microsoft.com/office/drawing/2014/main" id="{8455CF44-11B8-9E52-398C-F1836808A0A1}"/>
              </a:ext>
            </a:extLst>
          </p:cNvPr>
          <p:cNvPicPr>
            <a:picLocks noChangeAspect="1"/>
          </p:cNvPicPr>
          <p:nvPr/>
        </p:nvPicPr>
        <p:blipFill>
          <a:blip r:embed="rId3"/>
          <a:stretch>
            <a:fillRect/>
          </a:stretch>
        </p:blipFill>
        <p:spPr>
          <a:xfrm>
            <a:off x="4276463" y="3678824"/>
            <a:ext cx="3639073" cy="979751"/>
          </a:xfrm>
          <a:prstGeom prst="rect">
            <a:avLst/>
          </a:prstGeom>
        </p:spPr>
      </p:pic>
    </p:spTree>
    <p:extLst>
      <p:ext uri="{BB962C8B-B14F-4D97-AF65-F5344CB8AC3E}">
        <p14:creationId xmlns:p14="http://schemas.microsoft.com/office/powerpoint/2010/main" val="195582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nchor="ctr"/>
          <a:lstStyle/>
          <a:p>
            <a:r>
              <a:rPr lang="zh-CN" altLang="en-US" sz="4000" dirty="0"/>
              <a:t>暴力破解漏洞修复建议</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31</a:t>
            </a:fld>
            <a:endParaRPr lang="zh-CN" altLang="en-US"/>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a:extLst>
              <a:ext uri="{FF2B5EF4-FFF2-40B4-BE49-F238E27FC236}">
                <a16:creationId xmlns:a16="http://schemas.microsoft.com/office/drawing/2014/main" id="{6C446422-E40A-4A1D-9267-02F85ED1131A}"/>
              </a:ext>
            </a:extLst>
          </p:cNvPr>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a:extLst>
              <a:ext uri="{FF2B5EF4-FFF2-40B4-BE49-F238E27FC236}">
                <a16:creationId xmlns:a16="http://schemas.microsoft.com/office/drawing/2014/main" id="{F8649994-A32A-4DAA-B2EA-4B592D4732F2}"/>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3</a:t>
            </a:r>
            <a:endParaRPr lang="zh-CN" altLang="en-US" sz="1000" b="1" dirty="0">
              <a:latin typeface="+mj-ea"/>
              <a:ea typeface="+mj-ea"/>
            </a:endParaRPr>
          </a:p>
        </p:txBody>
      </p:sp>
    </p:spTree>
    <p:extLst>
      <p:ext uri="{BB962C8B-B14F-4D97-AF65-F5344CB8AC3E}">
        <p14:creationId xmlns:p14="http://schemas.microsoft.com/office/powerpoint/2010/main" val="255990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强化密码策略</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建议用户使用强密码，包括数字、字母和符号。</a:t>
            </a:r>
            <a:endParaRPr lang="en-US" altLang="zh-CN" sz="2800" dirty="0"/>
          </a:p>
          <a:p>
            <a:r>
              <a:rPr lang="en-US" altLang="zh-CN" sz="2800" dirty="0"/>
              <a:t>	</a:t>
            </a:r>
            <a:r>
              <a:rPr lang="zh-CN" altLang="en-US" sz="2800" dirty="0"/>
              <a:t>此外，密码定期更改。</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32</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899732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3 </a:t>
            </a:r>
            <a:r>
              <a:rPr lang="zh-CN" altLang="en-US" sz="8800" b="1" i="0" dirty="0">
                <a:gradFill flip="none" rotWithShape="1">
                  <a:gsLst>
                    <a:gs pos="0">
                      <a:srgbClr val="D7C1A9"/>
                    </a:gs>
                    <a:gs pos="74418">
                      <a:srgbClr val="D7C1A9">
                        <a:alpha val="0"/>
                      </a:srgbClr>
                    </a:gs>
                  </a:gsLst>
                  <a:lin ang="5400000"/>
                </a:gradFill>
                <a:latin typeface="+mj-ea"/>
                <a:ea typeface="+mj-ea"/>
              </a:rPr>
              <a:t>漏洞修复建议</a:t>
            </a:r>
            <a:endParaRPr lang="zh-CN" altLang="en-US" sz="700" b="1" dirty="0">
              <a:latin typeface="+mj-ea"/>
              <a:ea typeface="+mj-ea"/>
            </a:endParaRPr>
          </a:p>
        </p:txBody>
      </p:sp>
    </p:spTree>
    <p:extLst>
      <p:ext uri="{BB962C8B-B14F-4D97-AF65-F5344CB8AC3E}">
        <p14:creationId xmlns:p14="http://schemas.microsoft.com/office/powerpoint/2010/main" val="279473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引入账户锁定机制</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当一个账户在短时间内被多次尝试登录失败时，实施账户锁定机制，使账户暂时无法登录，以防止攻击者进行暴力破解。</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33</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899732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3 </a:t>
            </a:r>
            <a:r>
              <a:rPr lang="zh-CN" altLang="en-US" sz="8800" b="1" i="0" dirty="0">
                <a:gradFill flip="none" rotWithShape="1">
                  <a:gsLst>
                    <a:gs pos="0">
                      <a:srgbClr val="D7C1A9"/>
                    </a:gs>
                    <a:gs pos="74418">
                      <a:srgbClr val="D7C1A9">
                        <a:alpha val="0"/>
                      </a:srgbClr>
                    </a:gs>
                  </a:gsLst>
                  <a:lin ang="5400000"/>
                </a:gradFill>
                <a:latin typeface="+mj-ea"/>
                <a:ea typeface="+mj-ea"/>
              </a:rPr>
              <a:t>漏洞修复建议</a:t>
            </a:r>
            <a:endParaRPr lang="zh-CN" altLang="en-US" sz="700" b="1" dirty="0">
              <a:latin typeface="+mj-ea"/>
              <a:ea typeface="+mj-ea"/>
            </a:endParaRPr>
          </a:p>
        </p:txBody>
      </p:sp>
    </p:spTree>
    <p:extLst>
      <p:ext uri="{BB962C8B-B14F-4D97-AF65-F5344CB8AC3E}">
        <p14:creationId xmlns:p14="http://schemas.microsoft.com/office/powerpoint/2010/main" val="414176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引入验证码</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在登录界面添加验证码。验证码可以是文本或者图形，用户需要正确地输入验证码才能进行登录或注册。</a:t>
            </a:r>
            <a:endParaRPr lang="en-US" altLang="zh-CN" sz="28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34</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899732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3 </a:t>
            </a:r>
            <a:r>
              <a:rPr lang="zh-CN" altLang="en-US" sz="8800" b="1" i="0" dirty="0">
                <a:gradFill flip="none" rotWithShape="1">
                  <a:gsLst>
                    <a:gs pos="0">
                      <a:srgbClr val="D7C1A9"/>
                    </a:gs>
                    <a:gs pos="74418">
                      <a:srgbClr val="D7C1A9">
                        <a:alpha val="0"/>
                      </a:srgbClr>
                    </a:gs>
                  </a:gsLst>
                  <a:lin ang="5400000"/>
                </a:gradFill>
                <a:latin typeface="+mj-ea"/>
                <a:ea typeface="+mj-ea"/>
              </a:rPr>
              <a:t>漏洞修复建议</a:t>
            </a:r>
            <a:endParaRPr lang="zh-CN" altLang="en-US" sz="700" b="1" dirty="0">
              <a:latin typeface="+mj-ea"/>
              <a:ea typeface="+mj-ea"/>
            </a:endParaRPr>
          </a:p>
        </p:txBody>
      </p:sp>
    </p:spTree>
    <p:extLst>
      <p:ext uri="{BB962C8B-B14F-4D97-AF65-F5344CB8AC3E}">
        <p14:creationId xmlns:p14="http://schemas.microsoft.com/office/powerpoint/2010/main" val="1586015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强化用户会话验证</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采用会话标记和时限等措施强化用户会话验证，避免攻击者通过会话攻击的方式破解用户的登录凭据。</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35</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899732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3 </a:t>
            </a:r>
            <a:r>
              <a:rPr lang="zh-CN" altLang="en-US" sz="8800" b="1" i="0" dirty="0">
                <a:gradFill flip="none" rotWithShape="1">
                  <a:gsLst>
                    <a:gs pos="0">
                      <a:srgbClr val="D7C1A9"/>
                    </a:gs>
                    <a:gs pos="74418">
                      <a:srgbClr val="D7C1A9">
                        <a:alpha val="0"/>
                      </a:srgbClr>
                    </a:gs>
                  </a:gsLst>
                  <a:lin ang="5400000"/>
                </a:gradFill>
                <a:latin typeface="+mj-ea"/>
                <a:ea typeface="+mj-ea"/>
              </a:rPr>
              <a:t>漏洞修复建议</a:t>
            </a:r>
            <a:endParaRPr lang="zh-CN" altLang="en-US" sz="700" b="1" dirty="0">
              <a:latin typeface="+mj-ea"/>
              <a:ea typeface="+mj-ea"/>
            </a:endParaRPr>
          </a:p>
        </p:txBody>
      </p:sp>
    </p:spTree>
    <p:extLst>
      <p:ext uri="{BB962C8B-B14F-4D97-AF65-F5344CB8AC3E}">
        <p14:creationId xmlns:p14="http://schemas.microsoft.com/office/powerpoint/2010/main" val="76729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spc="300" dirty="0"/>
              <a:t>监控登录行为</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监控登录行为可以帮助管理员计时发现并防范暴力破解攻击，建议建立登录审计机制，计时记录登录行为并进行分析。</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36</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899732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3 </a:t>
            </a:r>
            <a:r>
              <a:rPr lang="zh-CN" altLang="en-US" sz="8800" b="1" i="0" dirty="0">
                <a:gradFill flip="none" rotWithShape="1">
                  <a:gsLst>
                    <a:gs pos="0">
                      <a:srgbClr val="D7C1A9"/>
                    </a:gs>
                    <a:gs pos="74418">
                      <a:srgbClr val="D7C1A9">
                        <a:alpha val="0"/>
                      </a:srgbClr>
                    </a:gs>
                  </a:gsLst>
                  <a:lin ang="5400000"/>
                </a:gradFill>
                <a:latin typeface="+mj-ea"/>
                <a:ea typeface="+mj-ea"/>
              </a:rPr>
              <a:t>漏洞修复建议</a:t>
            </a:r>
            <a:endParaRPr lang="zh-CN" altLang="en-US" sz="700" b="1" dirty="0">
              <a:latin typeface="+mj-ea"/>
              <a:ea typeface="+mj-ea"/>
            </a:endParaRPr>
          </a:p>
        </p:txBody>
      </p:sp>
    </p:spTree>
    <p:extLst>
      <p:ext uri="{BB962C8B-B14F-4D97-AF65-F5344CB8AC3E}">
        <p14:creationId xmlns:p14="http://schemas.microsoft.com/office/powerpoint/2010/main" val="404135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4542EF4-2CD2-414F-BB8A-5F063B669130}"/>
              </a:ext>
            </a:extLst>
          </p:cNvPr>
          <p:cNvSpPr>
            <a:spLocks noGrp="1"/>
          </p:cNvSpPr>
          <p:nvPr>
            <p:ph type="body" sz="quarter" idx="11"/>
          </p:nvPr>
        </p:nvSpPr>
        <p:spPr>
          <a:xfrm>
            <a:off x="595160" y="2667000"/>
            <a:ext cx="7054894" cy="1066800"/>
          </a:xfrm>
        </p:spPr>
        <p:txBody>
          <a:bodyPr/>
          <a:lstStyle/>
          <a:p>
            <a:pPr algn="ctr"/>
            <a:r>
              <a:rPr lang="zh-CN" altLang="en-US" sz="6600" dirty="0"/>
              <a:t>谢谢</a:t>
            </a:r>
            <a:endParaRPr lang="en-US" altLang="zh-CN" sz="6600" dirty="0"/>
          </a:p>
          <a:p>
            <a:pPr algn="ctr"/>
            <a:r>
              <a:rPr lang="en-US" altLang="zh-CN" sz="3600" b="0" dirty="0"/>
              <a:t>THANK YOU</a:t>
            </a:r>
            <a:endParaRPr lang="zh-CN" altLang="en-US" sz="3600" b="0" dirty="0"/>
          </a:p>
        </p:txBody>
      </p:sp>
    </p:spTree>
    <p:extLst>
      <p:ext uri="{BB962C8B-B14F-4D97-AF65-F5344CB8AC3E}">
        <p14:creationId xmlns:p14="http://schemas.microsoft.com/office/powerpoint/2010/main" val="389403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暴力破解</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dirty="0">
                <a:solidFill>
                  <a:srgbClr val="D1D5DB"/>
                </a:solidFill>
                <a:latin typeface="Söhne"/>
              </a:rPr>
              <a:t>              </a:t>
            </a:r>
            <a:r>
              <a:rPr lang="zh-CN" altLang="en-US" sz="2800" dirty="0"/>
              <a:t>暴力破解（</a:t>
            </a:r>
            <a:r>
              <a:rPr lang="en-US" altLang="zh-CN" sz="2800" dirty="0"/>
              <a:t>Brute Force</a:t>
            </a:r>
            <a:r>
              <a:rPr lang="zh-CN" altLang="en-US" sz="2800" dirty="0"/>
              <a:t>）是一种尝试所有可能的密码组合来破解加密或安全系统的攻击方法。</a:t>
            </a:r>
            <a:endParaRPr lang="en-US" altLang="zh-CN" sz="2800" dirty="0"/>
          </a:p>
          <a:p>
            <a:r>
              <a:rPr lang="en-US" altLang="zh-CN" sz="2800" dirty="0"/>
              <a:t>         </a:t>
            </a:r>
            <a:r>
              <a:rPr lang="zh-CN" altLang="en-US" sz="2800" dirty="0"/>
              <a:t>这种攻击方法的原理是通过穷举密码的所有可能性，直到找到正确的密码或密钥。</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4</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 </a:t>
            </a:r>
            <a:r>
              <a:rPr lang="zh-CN" altLang="en-US" sz="8800" b="1" i="0" dirty="0">
                <a:gradFill flip="none" rotWithShape="1">
                  <a:gsLst>
                    <a:gs pos="0">
                      <a:srgbClr val="D7C1A9"/>
                    </a:gs>
                    <a:gs pos="74418">
                      <a:srgbClr val="D7C1A9">
                        <a:alpha val="0"/>
                      </a:srgbClr>
                    </a:gs>
                  </a:gsLst>
                  <a:lin ang="5400000"/>
                </a:gradFill>
                <a:latin typeface="+mj-ea"/>
                <a:ea typeface="+mj-ea"/>
              </a:rPr>
              <a:t>实验介绍</a:t>
            </a:r>
            <a:endParaRPr lang="zh-CN" altLang="en-US" sz="700" b="1" dirty="0">
              <a:latin typeface="+mj-ea"/>
              <a:ea typeface="+mj-ea"/>
            </a:endParaRPr>
          </a:p>
        </p:txBody>
      </p:sp>
    </p:spTree>
    <p:extLst>
      <p:ext uri="{BB962C8B-B14F-4D97-AF65-F5344CB8AC3E}">
        <p14:creationId xmlns:p14="http://schemas.microsoft.com/office/powerpoint/2010/main" val="171321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实验目的</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sz="2800" dirty="0"/>
              <a:t>         </a:t>
            </a:r>
            <a:r>
              <a:rPr lang="zh-CN" altLang="en-US" sz="2800" dirty="0"/>
              <a:t>本实验旨在通过使用</a:t>
            </a:r>
            <a:r>
              <a:rPr lang="en-US" altLang="zh-CN" sz="2800" dirty="0" err="1"/>
              <a:t>Burpsuite</a:t>
            </a:r>
            <a:r>
              <a:rPr lang="zh-CN" altLang="en-US" sz="2800" dirty="0"/>
              <a:t>软件和</a:t>
            </a:r>
            <a:r>
              <a:rPr lang="en-US" altLang="zh-CN" sz="2800" dirty="0"/>
              <a:t>Python</a:t>
            </a:r>
            <a:r>
              <a:rPr lang="zh-CN" altLang="en-US" sz="2800" dirty="0"/>
              <a:t>脚本进行暴力破解操作，以便更深入地了解暴力破解的工作原理。</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5</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 </a:t>
            </a:r>
            <a:r>
              <a:rPr lang="zh-CN" altLang="en-US" sz="8800" b="1" i="0" dirty="0">
                <a:gradFill flip="none" rotWithShape="1">
                  <a:gsLst>
                    <a:gs pos="0">
                      <a:srgbClr val="D7C1A9"/>
                    </a:gs>
                    <a:gs pos="74418">
                      <a:srgbClr val="D7C1A9">
                        <a:alpha val="0"/>
                      </a:srgbClr>
                    </a:gs>
                  </a:gsLst>
                  <a:lin ang="5400000"/>
                </a:gradFill>
                <a:latin typeface="+mj-ea"/>
                <a:ea typeface="+mj-ea"/>
              </a:rPr>
              <a:t>实验介绍</a:t>
            </a:r>
            <a:endParaRPr lang="zh-CN" altLang="en-US" sz="700" b="1" dirty="0">
              <a:latin typeface="+mj-ea"/>
              <a:ea typeface="+mj-ea"/>
            </a:endParaRPr>
          </a:p>
        </p:txBody>
      </p:sp>
    </p:spTree>
    <p:extLst>
      <p:ext uri="{BB962C8B-B14F-4D97-AF65-F5344CB8AC3E}">
        <p14:creationId xmlns:p14="http://schemas.microsoft.com/office/powerpoint/2010/main" val="241995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zh-CN" altLang="en-US" dirty="0"/>
              <a:t>实验内容</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a:xfrm>
            <a:off x="1418471" y="2746674"/>
            <a:ext cx="9995393" cy="1534265"/>
          </a:xfrm>
        </p:spPr>
        <p:txBody>
          <a:bodyPr/>
          <a:lstStyle/>
          <a:p>
            <a:r>
              <a:rPr lang="en-US" altLang="zh-CN" sz="2800" dirty="0"/>
              <a:t> </a:t>
            </a:r>
            <a:r>
              <a:rPr lang="zh-CN" altLang="en-US" sz="2800" dirty="0"/>
              <a:t>        本实验基于</a:t>
            </a:r>
            <a:r>
              <a:rPr lang="en-US" altLang="zh-CN" sz="2800" dirty="0"/>
              <a:t>DVWA</a:t>
            </a:r>
            <a:r>
              <a:rPr lang="zh-CN" altLang="en-US" sz="2800" dirty="0"/>
              <a:t>中的</a:t>
            </a:r>
            <a:r>
              <a:rPr lang="en-US" altLang="zh-CN" sz="2800" dirty="0"/>
              <a:t>Brute Force</a:t>
            </a:r>
            <a:r>
              <a:rPr lang="zh-CN" altLang="en-US" sz="2800" dirty="0"/>
              <a:t>漏洞环境，进行暴力破解和攻击。我们将在</a:t>
            </a:r>
            <a:r>
              <a:rPr lang="en-US" altLang="zh-CN" sz="2800" dirty="0"/>
              <a:t>DVWA</a:t>
            </a:r>
            <a:r>
              <a:rPr lang="zh-CN" altLang="en-US" sz="2800" dirty="0"/>
              <a:t>平台中选择</a:t>
            </a:r>
            <a:r>
              <a:rPr lang="en-US" altLang="zh-CN" sz="2800" dirty="0"/>
              <a:t>Brute Force</a:t>
            </a:r>
            <a:r>
              <a:rPr lang="zh-CN" altLang="en-US" sz="2800" dirty="0"/>
              <a:t>实验内容。</a:t>
            </a:r>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6</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 </a:t>
            </a:r>
            <a:r>
              <a:rPr lang="zh-CN" altLang="en-US" sz="8800" b="1" i="0" dirty="0">
                <a:gradFill flip="none" rotWithShape="1">
                  <a:gsLst>
                    <a:gs pos="0">
                      <a:srgbClr val="D7C1A9"/>
                    </a:gs>
                    <a:gs pos="74418">
                      <a:srgbClr val="D7C1A9">
                        <a:alpha val="0"/>
                      </a:srgbClr>
                    </a:gs>
                  </a:gsLst>
                  <a:lin ang="5400000"/>
                </a:gradFill>
                <a:latin typeface="+mj-ea"/>
                <a:ea typeface="+mj-ea"/>
              </a:rPr>
              <a:t>实验介绍</a:t>
            </a:r>
            <a:endParaRPr lang="zh-CN" altLang="en-US" sz="700" b="1" dirty="0">
              <a:latin typeface="+mj-ea"/>
              <a:ea typeface="+mj-ea"/>
            </a:endParaRPr>
          </a:p>
        </p:txBody>
      </p:sp>
      <p:pic>
        <p:nvPicPr>
          <p:cNvPr id="6" name="图片 5">
            <a:extLst>
              <a:ext uri="{FF2B5EF4-FFF2-40B4-BE49-F238E27FC236}">
                <a16:creationId xmlns:a16="http://schemas.microsoft.com/office/drawing/2014/main" id="{159481CF-AC34-6F4B-DB2F-B62D041DE640}"/>
              </a:ext>
            </a:extLst>
          </p:cNvPr>
          <p:cNvPicPr>
            <a:picLocks noChangeAspect="1"/>
          </p:cNvPicPr>
          <p:nvPr/>
        </p:nvPicPr>
        <p:blipFill>
          <a:blip r:embed="rId3"/>
          <a:stretch>
            <a:fillRect/>
          </a:stretch>
        </p:blipFill>
        <p:spPr>
          <a:xfrm>
            <a:off x="3502809" y="4135345"/>
            <a:ext cx="5186382" cy="1942725"/>
          </a:xfrm>
          <a:prstGeom prst="rect">
            <a:avLst/>
          </a:prstGeom>
        </p:spPr>
      </p:pic>
    </p:spTree>
    <p:extLst>
      <p:ext uri="{BB962C8B-B14F-4D97-AF65-F5344CB8AC3E}">
        <p14:creationId xmlns:p14="http://schemas.microsoft.com/office/powerpoint/2010/main" val="175482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nchor="ctr"/>
          <a:lstStyle/>
          <a:p>
            <a:r>
              <a:rPr lang="zh-CN" altLang="en-US" sz="4000" dirty="0"/>
              <a:t>实验流程</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05DC901F-AE4A-44B4-9244-CC33B218094B}"/>
              </a:ext>
            </a:extLst>
          </p:cNvPr>
          <p:cNvSpPr>
            <a:spLocks noGrp="1"/>
          </p:cNvSpPr>
          <p:nvPr>
            <p:ph type="sldNum" sz="quarter" idx="4"/>
          </p:nvPr>
        </p:nvSpPr>
        <p:spPr/>
        <p:txBody>
          <a:bodyPr/>
          <a:lstStyle/>
          <a:p>
            <a:fld id="{548644C6-89F0-466C-949F-E70AD72679A8}" type="slidenum">
              <a:rPr lang="zh-CN" altLang="en-US" smtClean="0"/>
              <a:pPr/>
              <a:t>7</a:t>
            </a:fld>
            <a:endParaRPr lang="zh-CN" altLang="en-US"/>
          </a:p>
        </p:txBody>
      </p:sp>
      <p:cxnSp>
        <p:nvCxnSpPr>
          <p:cNvPr id="13" name="直接连接符 12">
            <a:extLst>
              <a:ext uri="{FF2B5EF4-FFF2-40B4-BE49-F238E27FC236}">
                <a16:creationId xmlns:a16="http://schemas.microsoft.com/office/drawing/2014/main" id="{A915BBA9-AB52-417C-91E8-D9CE8EDDD7D6}"/>
              </a:ext>
            </a:extLst>
          </p:cNvPr>
          <p:cNvCxnSpPr>
            <a:cxnSpLocks/>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a:extLst>
              <a:ext uri="{FF2B5EF4-FFF2-40B4-BE49-F238E27FC236}">
                <a16:creationId xmlns:a16="http://schemas.microsoft.com/office/drawing/2014/main" id="{6C446422-E40A-4A1D-9267-02F85ED1131A}"/>
              </a:ext>
            </a:extLst>
          </p:cNvPr>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a:extLst>
              <a:ext uri="{FF2B5EF4-FFF2-40B4-BE49-F238E27FC236}">
                <a16:creationId xmlns:a16="http://schemas.microsoft.com/office/drawing/2014/main" id="{F8649994-A32A-4DAA-B2EA-4B592D4732F2}"/>
              </a:ext>
            </a:extLst>
          </p:cNvPr>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dirty="0">
                <a:gradFill flip="none" rotWithShape="1">
                  <a:gsLst>
                    <a:gs pos="0">
                      <a:srgbClr val="D7C1A9"/>
                    </a:gs>
                    <a:gs pos="74418">
                      <a:srgbClr val="D7C1A9">
                        <a:alpha val="0"/>
                      </a:srgbClr>
                    </a:gs>
                  </a:gsLst>
                  <a:lin ang="5400000"/>
                </a:gradFill>
                <a:latin typeface="+mj-ea"/>
                <a:ea typeface="+mj-ea"/>
              </a:rPr>
              <a:t>2</a:t>
            </a:r>
            <a:endParaRPr lang="zh-CN" altLang="en-US" sz="1000" b="1" dirty="0">
              <a:latin typeface="+mj-ea"/>
              <a:ea typeface="+mj-ea"/>
            </a:endParaRPr>
          </a:p>
        </p:txBody>
      </p:sp>
    </p:spTree>
    <p:extLst>
      <p:ext uri="{BB962C8B-B14F-4D97-AF65-F5344CB8AC3E}">
        <p14:creationId xmlns:p14="http://schemas.microsoft.com/office/powerpoint/2010/main" val="66054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8</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547435" y="442662"/>
            <a:ext cx="9097130" cy="1172041"/>
          </a:xfrm>
          <a:prstGeom prst="rect">
            <a:avLst/>
          </a:prstGeom>
        </p:spPr>
        <p:txBody>
          <a:bodyPr vert="horz" rtlCol="0" anchor="t" anchorCtr="0">
            <a:noAutofit/>
          </a:bodyPr>
          <a:lstStyle/>
          <a:p>
            <a:pPr algn="ctr">
              <a:lnSpc>
                <a:spcPct val="100000"/>
              </a:lnSpc>
            </a:pPr>
            <a:r>
              <a:rPr lang="en-US" altLang="zh-CN" sz="8800" b="1" i="0" dirty="0">
                <a:gradFill flip="none" rotWithShape="1">
                  <a:gsLst>
                    <a:gs pos="0">
                      <a:srgbClr val="D7C1A9"/>
                    </a:gs>
                    <a:gs pos="74418">
                      <a:srgbClr val="D7C1A9">
                        <a:alpha val="0"/>
                      </a:srgbClr>
                    </a:gs>
                  </a:gsLst>
                  <a:lin ang="5400000"/>
                </a:gradFill>
                <a:latin typeface="+mj-ea"/>
                <a:ea typeface="+mj-ea"/>
              </a:rPr>
              <a:t>Low Security</a:t>
            </a:r>
            <a:endParaRPr lang="zh-CN" altLang="en-US" sz="700" b="1" dirty="0">
              <a:latin typeface="+mj-ea"/>
              <a:ea typeface="+mj-ea"/>
            </a:endParaRPr>
          </a:p>
        </p:txBody>
      </p:sp>
      <p:sp>
        <p:nvSpPr>
          <p:cNvPr id="6" name="文本占位符 5">
            <a:extLst>
              <a:ext uri="{FF2B5EF4-FFF2-40B4-BE49-F238E27FC236}">
                <a16:creationId xmlns:a16="http://schemas.microsoft.com/office/drawing/2014/main" id="{62F122BC-1CBB-61B5-AC85-1EA64A07AB69}"/>
              </a:ext>
            </a:extLst>
          </p:cNvPr>
          <p:cNvSpPr>
            <a:spLocks noGrp="1"/>
          </p:cNvSpPr>
          <p:nvPr>
            <p:ph type="body" sz="quarter" idx="11"/>
          </p:nvPr>
        </p:nvSpPr>
        <p:spPr/>
        <p:txBody>
          <a:bodyPr/>
          <a:lstStyle/>
          <a:p>
            <a:endParaRPr lang="zh-CN" altLang="en-US" dirty="0"/>
          </a:p>
        </p:txBody>
      </p:sp>
      <p:pic>
        <p:nvPicPr>
          <p:cNvPr id="12" name="图片 11">
            <a:extLst>
              <a:ext uri="{FF2B5EF4-FFF2-40B4-BE49-F238E27FC236}">
                <a16:creationId xmlns:a16="http://schemas.microsoft.com/office/drawing/2014/main" id="{6B335B2D-5389-9208-89D6-D312D0B81268}"/>
              </a:ext>
            </a:extLst>
          </p:cNvPr>
          <p:cNvPicPr>
            <a:picLocks noChangeAspect="1"/>
          </p:cNvPicPr>
          <p:nvPr/>
        </p:nvPicPr>
        <p:blipFill>
          <a:blip r:embed="rId3"/>
          <a:stretch>
            <a:fillRect/>
          </a:stretch>
        </p:blipFill>
        <p:spPr>
          <a:xfrm>
            <a:off x="2477352" y="1448626"/>
            <a:ext cx="7727350" cy="5136325"/>
          </a:xfrm>
          <a:prstGeom prst="rect">
            <a:avLst/>
          </a:prstGeom>
        </p:spPr>
      </p:pic>
    </p:spTree>
    <p:extLst>
      <p:ext uri="{BB962C8B-B14F-4D97-AF65-F5344CB8AC3E}">
        <p14:creationId xmlns:p14="http://schemas.microsoft.com/office/powerpoint/2010/main" val="744477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1418471" y="1583708"/>
            <a:ext cx="10468729" cy="775349"/>
          </a:xfrm>
        </p:spPr>
        <p:txBody>
          <a:bodyPr/>
          <a:lstStyle/>
          <a:p>
            <a:r>
              <a:rPr lang="en-US" altLang="zh-CN" spc="300" dirty="0"/>
              <a:t>Low</a:t>
            </a:r>
            <a:r>
              <a:rPr lang="zh-CN" altLang="en-US" spc="300" dirty="0"/>
              <a:t> </a:t>
            </a:r>
            <a:r>
              <a:rPr lang="en-US" altLang="zh-CN" spc="300" dirty="0"/>
              <a:t>Sec</a:t>
            </a:r>
            <a:r>
              <a:rPr lang="en-US" altLang="zh-CN" dirty="0"/>
              <a:t>urity Level</a:t>
            </a:r>
            <a:endParaRPr lang="zh-CN" altLang="en-US" spc="300" dirty="0"/>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pPr marL="457200" indent="-457200">
              <a:buFont typeface="+mj-lt"/>
              <a:buAutoNum type="arabicPeriod"/>
            </a:pPr>
            <a:r>
              <a:rPr lang="zh-CN" altLang="en-US" sz="2800" dirty="0"/>
              <a:t>设置</a:t>
            </a:r>
            <a:r>
              <a:rPr lang="en-US" altLang="zh-CN" sz="2800" dirty="0" err="1"/>
              <a:t>burpsuite</a:t>
            </a:r>
            <a:endParaRPr lang="en-US" altLang="zh-CN" sz="2800" dirty="0"/>
          </a:p>
          <a:p>
            <a:pPr marL="457200" indent="-457200">
              <a:buFont typeface="+mj-lt"/>
              <a:buAutoNum type="arabicPeriod"/>
            </a:pPr>
            <a:endParaRPr lang="en-US" altLang="zh-CN" sz="2800" dirty="0"/>
          </a:p>
          <a:p>
            <a:pPr marL="457200" indent="-457200">
              <a:buFont typeface="+mj-lt"/>
              <a:buAutoNum type="arabicPeriod"/>
            </a:pPr>
            <a:endParaRPr lang="en-US" altLang="zh-CN" sz="2800" dirty="0"/>
          </a:p>
          <a:p>
            <a:pPr marL="457200" indent="-457200">
              <a:buFont typeface="+mj-lt"/>
              <a:buAutoNum type="arabicPeriod"/>
            </a:pPr>
            <a:r>
              <a:rPr lang="zh-CN" altLang="en-US" sz="2800" dirty="0"/>
              <a:t>截获</a:t>
            </a:r>
            <a:r>
              <a:rPr lang="en-US" altLang="zh-CN" sz="2800" dirty="0"/>
              <a:t>http</a:t>
            </a:r>
            <a:r>
              <a:rPr lang="zh-CN" altLang="en-US" sz="2800" dirty="0"/>
              <a:t>请求报文</a:t>
            </a:r>
            <a:endParaRPr lang="en-US" altLang="zh-CN" sz="2800" dirty="0"/>
          </a:p>
        </p:txBody>
      </p:sp>
      <p:cxnSp>
        <p:nvCxnSpPr>
          <p:cNvPr id="7" name="直接连接符 6">
            <a:extLst>
              <a:ext uri="{FF2B5EF4-FFF2-40B4-BE49-F238E27FC236}">
                <a16:creationId xmlns:a16="http://schemas.microsoft.com/office/drawing/2014/main" id="{405CF8DC-B49A-49CA-B4CA-9ABDDE799AFA}"/>
              </a:ext>
            </a:extLst>
          </p:cNvPr>
          <p:cNvCxnSpPr>
            <a:cxnSpLocks/>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54AB24B2-DAD4-4C04-B825-2E6CDB6695BC}"/>
              </a:ext>
            </a:extLst>
          </p:cNvPr>
          <p:cNvSpPr>
            <a:spLocks noGrp="1"/>
          </p:cNvSpPr>
          <p:nvPr>
            <p:ph type="sldNum" sz="quarter" idx="4"/>
          </p:nvPr>
        </p:nvSpPr>
        <p:spPr/>
        <p:txBody>
          <a:bodyPr/>
          <a:lstStyle/>
          <a:p>
            <a:fld id="{548644C6-89F0-466C-949F-E70AD72679A8}" type="slidenum">
              <a:rPr lang="zh-CN" altLang="en-US" smtClean="0"/>
              <a:pPr/>
              <a:t>9</a:t>
            </a:fld>
            <a:endParaRPr lang="zh-CN" altLang="en-US"/>
          </a:p>
        </p:txBody>
      </p:sp>
      <p:sp>
        <p:nvSpPr>
          <p:cNvPr id="8" name="Object 602">
            <a:extLst>
              <a:ext uri="{FF2B5EF4-FFF2-40B4-BE49-F238E27FC236}">
                <a16:creationId xmlns:a16="http://schemas.microsoft.com/office/drawing/2014/main" id="{35D9C587-89B6-49D0-A4C1-62E2A9C3A080}"/>
              </a:ext>
            </a:extLst>
          </p:cNvPr>
          <p:cNvSpPr txBox="1"/>
          <p:nvPr/>
        </p:nvSpPr>
        <p:spPr>
          <a:xfrm>
            <a:off x="1183000" y="411667"/>
            <a:ext cx="6970400"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dirty="0">
                <a:gradFill flip="none" rotWithShape="1">
                  <a:gsLst>
                    <a:gs pos="0">
                      <a:srgbClr val="D7C1A9"/>
                    </a:gs>
                    <a:gs pos="74418">
                      <a:srgbClr val="D7C1A9">
                        <a:alpha val="0"/>
                      </a:srgbClr>
                    </a:gs>
                  </a:gsLst>
                  <a:lin ang="5400000"/>
                </a:gradFill>
                <a:latin typeface="+mj-ea"/>
                <a:ea typeface="+mj-ea"/>
              </a:rPr>
              <a:t>2</a:t>
            </a:r>
            <a:r>
              <a:rPr lang="en-US" altLang="zh-CN" sz="8800" b="1" i="0" dirty="0">
                <a:gradFill flip="none" rotWithShape="1">
                  <a:gsLst>
                    <a:gs pos="0">
                      <a:srgbClr val="D7C1A9"/>
                    </a:gs>
                    <a:gs pos="74418">
                      <a:srgbClr val="D7C1A9">
                        <a:alpha val="0"/>
                      </a:srgbClr>
                    </a:gs>
                  </a:gsLst>
                  <a:lin ang="5400000"/>
                </a:gradFill>
                <a:latin typeface="+mj-ea"/>
                <a:ea typeface="+mj-ea"/>
              </a:rPr>
              <a:t> </a:t>
            </a:r>
            <a:r>
              <a:rPr lang="zh-CN" altLang="en-US" sz="8800" b="1" i="0" dirty="0">
                <a:gradFill flip="none" rotWithShape="1">
                  <a:gsLst>
                    <a:gs pos="0">
                      <a:srgbClr val="D7C1A9"/>
                    </a:gs>
                    <a:gs pos="74418">
                      <a:srgbClr val="D7C1A9">
                        <a:alpha val="0"/>
                      </a:srgbClr>
                    </a:gs>
                  </a:gsLst>
                  <a:lin ang="5400000"/>
                </a:gradFill>
                <a:latin typeface="+mj-ea"/>
                <a:ea typeface="+mj-ea"/>
              </a:rPr>
              <a:t>实验流程</a:t>
            </a:r>
            <a:endParaRPr lang="zh-CN" altLang="en-US" sz="700" b="1" dirty="0">
              <a:latin typeface="+mj-ea"/>
              <a:ea typeface="+mj-ea"/>
            </a:endParaRPr>
          </a:p>
        </p:txBody>
      </p:sp>
      <p:pic>
        <p:nvPicPr>
          <p:cNvPr id="12" name="图片 11">
            <a:extLst>
              <a:ext uri="{FF2B5EF4-FFF2-40B4-BE49-F238E27FC236}">
                <a16:creationId xmlns:a16="http://schemas.microsoft.com/office/drawing/2014/main" id="{D2790FFA-9825-09F0-508B-40AC30D66D50}"/>
              </a:ext>
            </a:extLst>
          </p:cNvPr>
          <p:cNvPicPr>
            <a:picLocks noChangeAspect="1"/>
          </p:cNvPicPr>
          <p:nvPr/>
        </p:nvPicPr>
        <p:blipFill>
          <a:blip r:embed="rId3"/>
          <a:stretch>
            <a:fillRect/>
          </a:stretch>
        </p:blipFill>
        <p:spPr>
          <a:xfrm>
            <a:off x="5204235" y="4226983"/>
            <a:ext cx="5197290" cy="2240474"/>
          </a:xfrm>
          <a:prstGeom prst="rect">
            <a:avLst/>
          </a:prstGeom>
        </p:spPr>
      </p:pic>
    </p:spTree>
    <p:extLst>
      <p:ext uri="{BB962C8B-B14F-4D97-AF65-F5344CB8AC3E}">
        <p14:creationId xmlns:p14="http://schemas.microsoft.com/office/powerpoint/2010/main" val="8930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p14="http://schemas.microsoft.com/office/powerpoint/2010/main" xmlns:a16="http://schemas.microsoft.com/office/drawing/2014/main"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8517</TotalTime>
  <Words>2423</Words>
  <Application>Microsoft Office PowerPoint</Application>
  <PresentationFormat>宽屏</PresentationFormat>
  <Paragraphs>240</Paragraphs>
  <Slides>37</Slides>
  <Notes>29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Söhne</vt:lpstr>
      <vt:lpstr>等线</vt:lpstr>
      <vt:lpstr>微软雅黑</vt:lpstr>
      <vt:lpstr>Arial</vt:lpstr>
      <vt:lpstr>Wingdings</vt:lpstr>
      <vt:lpstr>赤霞朱主题​​</vt:lpstr>
      <vt:lpstr>暴力破解 (Brute Force)实验</vt:lpstr>
      <vt:lpstr>PowerPoint 演示文稿</vt:lpstr>
      <vt:lpstr>实验介绍</vt:lpstr>
      <vt:lpstr>暴力破解</vt:lpstr>
      <vt:lpstr>实验目的</vt:lpstr>
      <vt:lpstr>实验内容</vt:lpstr>
      <vt:lpstr>实验流程</vt:lpstr>
      <vt:lpstr>PowerPoint 演示文稿</vt:lpstr>
      <vt:lpstr>Low Security Level</vt:lpstr>
      <vt:lpstr>Low Security Level</vt:lpstr>
      <vt:lpstr>Low Security Level</vt:lpstr>
      <vt:lpstr>Low Security Level</vt:lpstr>
      <vt:lpstr>返回报文长度</vt:lpstr>
      <vt:lpstr>PowerPoint 演示文稿</vt:lpstr>
      <vt:lpstr>Medium Security Level</vt:lpstr>
      <vt:lpstr>Medium Security Level</vt:lpstr>
      <vt:lpstr>设定的标志字符串</vt:lpstr>
      <vt:lpstr>PowerPoint 演示文稿</vt:lpstr>
      <vt:lpstr>源码分析</vt:lpstr>
      <vt:lpstr>源码分析</vt:lpstr>
      <vt:lpstr>源码分析</vt:lpstr>
      <vt:lpstr>High Security Level</vt:lpstr>
      <vt:lpstr>PowerPoint 演示文稿</vt:lpstr>
      <vt:lpstr>High Security Level</vt:lpstr>
      <vt:lpstr>High Security Level</vt:lpstr>
      <vt:lpstr>PowerPoint 演示文稿</vt:lpstr>
      <vt:lpstr>Impossible Security Level</vt:lpstr>
      <vt:lpstr>Impossible Security Level</vt:lpstr>
      <vt:lpstr>Impossible Security Level</vt:lpstr>
      <vt:lpstr>Impossible Security Level</vt:lpstr>
      <vt:lpstr>暴力破解漏洞修复建议</vt:lpstr>
      <vt:lpstr>强化密码策略</vt:lpstr>
      <vt:lpstr>引入账户锁定机制</vt:lpstr>
      <vt:lpstr>引入验证码</vt:lpstr>
      <vt:lpstr>强化用户会话验证</vt:lpstr>
      <vt:lpstr>监控登录行为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CSD SJTU</cp:lastModifiedBy>
  <cp:revision>395</cp:revision>
  <dcterms:created xsi:type="dcterms:W3CDTF">2019-01-23T14:14:04Z</dcterms:created>
  <dcterms:modified xsi:type="dcterms:W3CDTF">2023-08-19T08:26:24Z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